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2" r:id="rId1"/>
  </p:sldMasterIdLst>
  <p:sldIdLst>
    <p:sldId id="256" r:id="rId2"/>
    <p:sldId id="626" r:id="rId3"/>
    <p:sldId id="627" r:id="rId4"/>
    <p:sldId id="629" r:id="rId5"/>
    <p:sldId id="631" r:id="rId6"/>
    <p:sldId id="654" r:id="rId7"/>
    <p:sldId id="632" r:id="rId8"/>
    <p:sldId id="698" r:id="rId9"/>
    <p:sldId id="640" r:id="rId10"/>
    <p:sldId id="642" r:id="rId11"/>
    <p:sldId id="688" r:id="rId12"/>
    <p:sldId id="689" r:id="rId13"/>
    <p:sldId id="690" r:id="rId14"/>
    <p:sldId id="691" r:id="rId15"/>
    <p:sldId id="673" r:id="rId16"/>
    <p:sldId id="695" r:id="rId17"/>
    <p:sldId id="644" r:id="rId18"/>
    <p:sldId id="699" r:id="rId19"/>
    <p:sldId id="692" r:id="rId20"/>
    <p:sldId id="677" r:id="rId21"/>
    <p:sldId id="696" r:id="rId22"/>
    <p:sldId id="697" r:id="rId23"/>
    <p:sldId id="678" r:id="rId24"/>
    <p:sldId id="660" r:id="rId25"/>
    <p:sldId id="681" r:id="rId26"/>
    <p:sldId id="694" r:id="rId27"/>
    <p:sldId id="685" r:id="rId28"/>
    <p:sldId id="645" r:id="rId29"/>
    <p:sldId id="700"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ldine Karbouch" initials="GK" lastIdx="1" clrIdx="0">
    <p:extLst>
      <p:ext uri="{19B8F6BF-5375-455C-9EA6-DF929625EA0E}">
        <p15:presenceInfo xmlns:p15="http://schemas.microsoft.com/office/powerpoint/2012/main" userId="73e95901cd2dd8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F9584"/>
    <a:srgbClr val="28C2AC"/>
    <a:srgbClr val="8FD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5" autoAdjust="0"/>
    <p:restoredTop sz="94660"/>
  </p:normalViewPr>
  <p:slideViewPr>
    <p:cSldViewPr snapToGrid="0">
      <p:cViewPr varScale="1">
        <p:scale>
          <a:sx n="108" d="100"/>
          <a:sy n="108"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41031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382240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846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162140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581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296618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372063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19035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36453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279583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25087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326390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40187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11231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15838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26/09/2023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dirty="0"/>
          </a:p>
        </p:txBody>
      </p:sp>
    </p:spTree>
    <p:extLst>
      <p:ext uri="{BB962C8B-B14F-4D97-AF65-F5344CB8AC3E}">
        <p14:creationId xmlns:p14="http://schemas.microsoft.com/office/powerpoint/2010/main" val="134806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B6E399-9F04-413C-AAA4-FE63E207DC6D}" type="datetimeFigureOut">
              <a:rPr lang="fr-FR" smtClean="0"/>
              <a:t>26/09/2023</a:t>
            </a:fld>
            <a:endParaRPr lang="fr-F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4DA99F-0712-47E9-A6A6-179781919E12}" type="slidenum">
              <a:rPr lang="fr-FR" smtClean="0"/>
              <a:t>‹N°›</a:t>
            </a:fld>
            <a:endParaRPr lang="fr-FR" dirty="0"/>
          </a:p>
        </p:txBody>
      </p:sp>
    </p:spTree>
    <p:extLst>
      <p:ext uri="{BB962C8B-B14F-4D97-AF65-F5344CB8AC3E}">
        <p14:creationId xmlns:p14="http://schemas.microsoft.com/office/powerpoint/2010/main" val="8625014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economie.gouv.fr/loi-pacte-innover-preparer-avenir" TargetMode="External"/><Relationship Id="rId18" Type="http://schemas.openxmlformats.org/officeDocument/2006/relationships/image" Target="../media/image12.png"/><Relationship Id="rId3" Type="http://schemas.openxmlformats.org/officeDocument/2006/relationships/hyperlink" Target="https://www.economie.gouv.fr/loi-pacte-simplifier-creation-entreprise" TargetMode="External"/><Relationship Id="rId21" Type="http://schemas.openxmlformats.org/officeDocument/2006/relationships/image" Target="../media/image14.png"/><Relationship Id="rId7" Type="http://schemas.openxmlformats.org/officeDocument/2006/relationships/hyperlink" Target="https://www.economie.gouv.fr/loi-pacte-autoriser-lechec-pour-mieux-reussir" TargetMode="External"/><Relationship Id="rId12" Type="http://schemas.openxmlformats.org/officeDocument/2006/relationships/image" Target="../media/image9.png"/><Relationship Id="rId17" Type="http://schemas.openxmlformats.org/officeDocument/2006/relationships/hyperlink" Target="https://www.economie.gouv.fr/loi-pacte-recompenser-travail-salaries" TargetMode="External"/><Relationship Id="rId2" Type="http://schemas.openxmlformats.org/officeDocument/2006/relationships/image" Target="../media/image3.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economie.gouv.fr/loi-pacte-financer-croissance-entreprises" TargetMode="External"/><Relationship Id="rId5" Type="http://schemas.openxmlformats.org/officeDocument/2006/relationships/hyperlink" Target="https://www.economie.gouv.fr/loi-pacte-faire-grandir-entreprises" TargetMode="External"/><Relationship Id="rId15" Type="http://schemas.openxmlformats.org/officeDocument/2006/relationships/hyperlink" Target="https://www.economie.gouv.fr/loi-pacte-defendre-entreprises-strategiques" TargetMode="External"/><Relationship Id="rId10" Type="http://schemas.openxmlformats.org/officeDocument/2006/relationships/image" Target="../media/image8.png"/><Relationship Id="rId19" Type="http://schemas.openxmlformats.org/officeDocument/2006/relationships/hyperlink" Target="https://www.economie.gouv.fr/loi-pacte-redefinir-raison-detre-entreprises" TargetMode="External"/><Relationship Id="rId4" Type="http://schemas.openxmlformats.org/officeDocument/2006/relationships/image" Target="../media/image5.png"/><Relationship Id="rId9" Type="http://schemas.openxmlformats.org/officeDocument/2006/relationships/hyperlink" Target="https://www.economie.gouv.fr/loi-pacte-transmettre-entreprises" TargetMode="Externa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98293-F324-413E-A3A2-C41A532F03A7}"/>
              </a:ext>
            </a:extLst>
          </p:cNvPr>
          <p:cNvSpPr>
            <a:spLocks noGrp="1"/>
          </p:cNvSpPr>
          <p:nvPr>
            <p:ph type="ctrTitle"/>
          </p:nvPr>
        </p:nvSpPr>
        <p:spPr>
          <a:xfrm>
            <a:off x="140216" y="2437324"/>
            <a:ext cx="10668000" cy="2861893"/>
          </a:xfrm>
        </p:spPr>
        <p:txBody>
          <a:bodyPr>
            <a:normAutofit/>
          </a:bodyPr>
          <a:lstStyle/>
          <a:p>
            <a:pPr algn="ctr"/>
            <a:r>
              <a:rPr lang="fr-FR" sz="7200" b="1" dirty="0"/>
              <a:t>BIENVENUE</a:t>
            </a:r>
            <a:br>
              <a:rPr lang="fr-FR" sz="7200" b="1" dirty="0"/>
            </a:br>
            <a:br>
              <a:rPr lang="fr-FR" sz="4000" dirty="0"/>
            </a:br>
            <a:r>
              <a:rPr lang="fr-FR" sz="5000" b="1" dirty="0">
                <a:solidFill>
                  <a:srgbClr val="0070C0"/>
                </a:solidFill>
              </a:rPr>
              <a:t>La Société à Mission</a:t>
            </a:r>
          </a:p>
        </p:txBody>
      </p:sp>
      <p:grpSp>
        <p:nvGrpSpPr>
          <p:cNvPr id="6" name="Groupe 5">
            <a:extLst>
              <a:ext uri="{FF2B5EF4-FFF2-40B4-BE49-F238E27FC236}">
                <a16:creationId xmlns:a16="http://schemas.microsoft.com/office/drawing/2014/main" id="{770E7552-8390-42F9-AE70-6D171DDBC771}"/>
              </a:ext>
            </a:extLst>
          </p:cNvPr>
          <p:cNvGrpSpPr/>
          <p:nvPr/>
        </p:nvGrpSpPr>
        <p:grpSpPr>
          <a:xfrm>
            <a:off x="1783666" y="557783"/>
            <a:ext cx="6960572" cy="1395578"/>
            <a:chOff x="1783666" y="557783"/>
            <a:chExt cx="6960572" cy="1395578"/>
          </a:xfrm>
        </p:grpSpPr>
        <p:pic>
          <p:nvPicPr>
            <p:cNvPr id="4" name="Image 3">
              <a:extLst>
                <a:ext uri="{FF2B5EF4-FFF2-40B4-BE49-F238E27FC236}">
                  <a16:creationId xmlns:a16="http://schemas.microsoft.com/office/drawing/2014/main" id="{C52DF78D-AC69-43D0-A4E0-2558472F7A02}"/>
                </a:ext>
              </a:extLst>
            </p:cNvPr>
            <p:cNvPicPr>
              <a:picLocks noChangeAspect="1"/>
            </p:cNvPicPr>
            <p:nvPr/>
          </p:nvPicPr>
          <p:blipFill>
            <a:blip r:embed="rId2"/>
            <a:stretch>
              <a:fillRect/>
            </a:stretch>
          </p:blipFill>
          <p:spPr>
            <a:xfrm>
              <a:off x="1783666" y="683155"/>
              <a:ext cx="2870257" cy="917860"/>
            </a:xfrm>
            <a:prstGeom prst="rect">
              <a:avLst/>
            </a:prstGeom>
          </p:spPr>
        </p:pic>
        <p:pic>
          <p:nvPicPr>
            <p:cNvPr id="5" name="Image 4">
              <a:extLst>
                <a:ext uri="{FF2B5EF4-FFF2-40B4-BE49-F238E27FC236}">
                  <a16:creationId xmlns:a16="http://schemas.microsoft.com/office/drawing/2014/main" id="{3D901C15-0DD6-496E-8284-4C056D297A44}"/>
                </a:ext>
              </a:extLst>
            </p:cNvPr>
            <p:cNvPicPr>
              <a:picLocks noChangeAspect="1"/>
            </p:cNvPicPr>
            <p:nvPr/>
          </p:nvPicPr>
          <p:blipFill>
            <a:blip r:embed="rId3"/>
            <a:stretch>
              <a:fillRect/>
            </a:stretch>
          </p:blipFill>
          <p:spPr>
            <a:xfrm>
              <a:off x="6234882" y="557783"/>
              <a:ext cx="2509356" cy="1395578"/>
            </a:xfrm>
            <a:prstGeom prst="rect">
              <a:avLst/>
            </a:prstGeom>
          </p:spPr>
        </p:pic>
      </p:grpSp>
    </p:spTree>
    <p:extLst>
      <p:ext uri="{BB962C8B-B14F-4D97-AF65-F5344CB8AC3E}">
        <p14:creationId xmlns:p14="http://schemas.microsoft.com/office/powerpoint/2010/main" val="130944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2955EEA4-0EA3-4CC8-A5F2-9EF643664700}"/>
              </a:ext>
            </a:extLst>
          </p:cNvPr>
          <p:cNvSpPr txBox="1"/>
          <p:nvPr/>
        </p:nvSpPr>
        <p:spPr>
          <a:xfrm>
            <a:off x="544657" y="1862810"/>
            <a:ext cx="9053049" cy="646331"/>
          </a:xfrm>
          <a:prstGeom prst="rect">
            <a:avLst/>
          </a:prstGeom>
          <a:noFill/>
        </p:spPr>
        <p:txBody>
          <a:bodyPr wrap="square">
            <a:spAutoFit/>
          </a:bodyPr>
          <a:lstStyle/>
          <a:p>
            <a:endParaRPr lang="fr-FR" dirty="0"/>
          </a:p>
          <a:p>
            <a:pPr marL="285750" indent="-285750">
              <a:buFont typeface="Wingdings" panose="05000000000000000000" pitchFamily="2" charset="2"/>
              <a:buChar char="Ø"/>
            </a:pPr>
            <a:r>
              <a:rPr lang="fr-FR" dirty="0"/>
              <a:t>les statuts doivent préciser :</a:t>
            </a:r>
          </a:p>
        </p:txBody>
      </p:sp>
      <p:sp>
        <p:nvSpPr>
          <p:cNvPr id="6" name="ZoneTexte 5">
            <a:extLst>
              <a:ext uri="{FF2B5EF4-FFF2-40B4-BE49-F238E27FC236}">
                <a16:creationId xmlns:a16="http://schemas.microsoft.com/office/drawing/2014/main" id="{EC5EC585-B30B-46D3-96B9-A34D6E3E7C38}"/>
              </a:ext>
            </a:extLst>
          </p:cNvPr>
          <p:cNvSpPr txBox="1"/>
          <p:nvPr/>
        </p:nvSpPr>
        <p:spPr>
          <a:xfrm>
            <a:off x="2157097" y="169932"/>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Comment devenir société à mission ?</a:t>
            </a:r>
          </a:p>
          <a:p>
            <a:pPr algn="ctr"/>
            <a:endParaRPr lang="fr-FR" dirty="0"/>
          </a:p>
        </p:txBody>
      </p:sp>
      <p:pic>
        <p:nvPicPr>
          <p:cNvPr id="3" name="Image 2">
            <a:extLst>
              <a:ext uri="{FF2B5EF4-FFF2-40B4-BE49-F238E27FC236}">
                <a16:creationId xmlns:a16="http://schemas.microsoft.com/office/drawing/2014/main" id="{612B3895-A4FB-48C3-B0EA-167DC9C535B9}"/>
              </a:ext>
            </a:extLst>
          </p:cNvPr>
          <p:cNvPicPr>
            <a:picLocks noChangeAspect="1"/>
          </p:cNvPicPr>
          <p:nvPr/>
        </p:nvPicPr>
        <p:blipFill>
          <a:blip r:embed="rId3"/>
          <a:stretch>
            <a:fillRect/>
          </a:stretch>
        </p:blipFill>
        <p:spPr>
          <a:xfrm>
            <a:off x="8071821" y="381199"/>
            <a:ext cx="3926164" cy="2066723"/>
          </a:xfrm>
          <a:prstGeom prst="rect">
            <a:avLst/>
          </a:prstGeom>
        </p:spPr>
      </p:pic>
      <p:sp>
        <p:nvSpPr>
          <p:cNvPr id="7" name="ZoneTexte 6">
            <a:extLst>
              <a:ext uri="{FF2B5EF4-FFF2-40B4-BE49-F238E27FC236}">
                <a16:creationId xmlns:a16="http://schemas.microsoft.com/office/drawing/2014/main" id="{7D8CDF84-E68A-46C0-B5C3-56F111C3666C}"/>
              </a:ext>
            </a:extLst>
          </p:cNvPr>
          <p:cNvSpPr txBox="1"/>
          <p:nvPr/>
        </p:nvSpPr>
        <p:spPr>
          <a:xfrm>
            <a:off x="544657" y="1502688"/>
            <a:ext cx="7338714" cy="369332"/>
          </a:xfrm>
          <a:prstGeom prst="rect">
            <a:avLst/>
          </a:prstGeom>
          <a:noFill/>
        </p:spPr>
        <p:txBody>
          <a:bodyPr wrap="square">
            <a:spAutoFit/>
          </a:bodyPr>
          <a:lstStyle/>
          <a:p>
            <a:pPr marL="285750" indent="-285750">
              <a:buFont typeface="Wingdings" panose="05000000000000000000" pitchFamily="2" charset="2"/>
              <a:buChar char="Ø"/>
            </a:pPr>
            <a:r>
              <a:rPr lang="fr-FR" dirty="0"/>
              <a:t>Modification des statuts de l'entreprise et déclaration au greffe</a:t>
            </a:r>
          </a:p>
        </p:txBody>
      </p:sp>
      <p:sp>
        <p:nvSpPr>
          <p:cNvPr id="9" name="ZoneTexte 8">
            <a:extLst>
              <a:ext uri="{FF2B5EF4-FFF2-40B4-BE49-F238E27FC236}">
                <a16:creationId xmlns:a16="http://schemas.microsoft.com/office/drawing/2014/main" id="{8AA85E88-42B3-4EBB-8AB4-9DFB1B3744D9}"/>
              </a:ext>
            </a:extLst>
          </p:cNvPr>
          <p:cNvSpPr txBox="1"/>
          <p:nvPr/>
        </p:nvSpPr>
        <p:spPr>
          <a:xfrm>
            <a:off x="608120" y="3530113"/>
            <a:ext cx="9814263" cy="923330"/>
          </a:xfrm>
          <a:prstGeom prst="rect">
            <a:avLst/>
          </a:prstGeom>
          <a:noFill/>
        </p:spPr>
        <p:txBody>
          <a:bodyPr wrap="square">
            <a:spAutoFit/>
          </a:bodyPr>
          <a:lstStyle/>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a:t>Pour les entreprises de plus de 50 salariés, un Comité de Mission doit être mis en place pour contrôler l’adéquation entre raison d’être de l'entreprise et pratiques.</a:t>
            </a:r>
          </a:p>
        </p:txBody>
      </p:sp>
      <p:sp>
        <p:nvSpPr>
          <p:cNvPr id="11" name="ZoneTexte 10">
            <a:extLst>
              <a:ext uri="{FF2B5EF4-FFF2-40B4-BE49-F238E27FC236}">
                <a16:creationId xmlns:a16="http://schemas.microsoft.com/office/drawing/2014/main" id="{52482524-0472-4787-8860-2B0349130C55}"/>
              </a:ext>
            </a:extLst>
          </p:cNvPr>
          <p:cNvSpPr txBox="1"/>
          <p:nvPr/>
        </p:nvSpPr>
        <p:spPr>
          <a:xfrm>
            <a:off x="608120" y="4717747"/>
            <a:ext cx="9450280" cy="646331"/>
          </a:xfrm>
          <a:prstGeom prst="rect">
            <a:avLst/>
          </a:prstGeom>
          <a:noFill/>
        </p:spPr>
        <p:txBody>
          <a:bodyPr wrap="square">
            <a:spAutoFit/>
          </a:bodyPr>
          <a:lstStyle/>
          <a:p>
            <a:pPr marL="285750" indent="-285750">
              <a:buFont typeface="Wingdings" panose="05000000000000000000" pitchFamily="2" charset="2"/>
              <a:buChar char="Ø"/>
            </a:pPr>
            <a:r>
              <a:rPr lang="fr-FR" dirty="0"/>
              <a:t>Pour les entreprises de moins de 50 salariés, un référent de mission est désigné pour suivre l’exécution des missions.</a:t>
            </a:r>
          </a:p>
        </p:txBody>
      </p:sp>
      <p:sp>
        <p:nvSpPr>
          <p:cNvPr id="13" name="ZoneTexte 12">
            <a:extLst>
              <a:ext uri="{FF2B5EF4-FFF2-40B4-BE49-F238E27FC236}">
                <a16:creationId xmlns:a16="http://schemas.microsoft.com/office/drawing/2014/main" id="{C8DCE6DC-F83C-418F-A6AE-8BB0861F9983}"/>
              </a:ext>
            </a:extLst>
          </p:cNvPr>
          <p:cNvSpPr txBox="1"/>
          <p:nvPr/>
        </p:nvSpPr>
        <p:spPr>
          <a:xfrm>
            <a:off x="608119" y="5564001"/>
            <a:ext cx="8464859" cy="369332"/>
          </a:xfrm>
          <a:prstGeom prst="rect">
            <a:avLst/>
          </a:prstGeom>
          <a:noFill/>
        </p:spPr>
        <p:txBody>
          <a:bodyPr wrap="square">
            <a:spAutoFit/>
          </a:bodyPr>
          <a:lstStyle/>
          <a:p>
            <a:pPr marL="285750" indent="-285750">
              <a:buFont typeface="Wingdings" panose="05000000000000000000" pitchFamily="2" charset="2"/>
              <a:buChar char="Ø"/>
            </a:pPr>
            <a:r>
              <a:rPr lang="fr-FR" dirty="0"/>
              <a:t>Une vérification de l’exécution des objectifs doit être menée par un OTI.</a:t>
            </a:r>
          </a:p>
        </p:txBody>
      </p:sp>
      <p:sp>
        <p:nvSpPr>
          <p:cNvPr id="15" name="ZoneTexte 14">
            <a:extLst>
              <a:ext uri="{FF2B5EF4-FFF2-40B4-BE49-F238E27FC236}">
                <a16:creationId xmlns:a16="http://schemas.microsoft.com/office/drawing/2014/main" id="{B8463AD8-D05F-4E2E-865C-676112BCFEEE}"/>
              </a:ext>
            </a:extLst>
          </p:cNvPr>
          <p:cNvSpPr txBox="1"/>
          <p:nvPr/>
        </p:nvSpPr>
        <p:spPr>
          <a:xfrm>
            <a:off x="1182950" y="2505670"/>
            <a:ext cx="7694720" cy="646331"/>
          </a:xfrm>
          <a:prstGeom prst="rect">
            <a:avLst/>
          </a:prstGeom>
          <a:noFill/>
        </p:spPr>
        <p:txBody>
          <a:bodyPr wrap="square">
            <a:spAutoFit/>
          </a:bodyPr>
          <a:lstStyle/>
          <a:p>
            <a:pPr marL="1200150" lvl="2" indent="-285750">
              <a:buFont typeface="Courier New" panose="02070309020205020404" pitchFamily="49" charset="0"/>
              <a:buChar char="o"/>
            </a:pPr>
            <a:r>
              <a:rPr lang="fr-FR" dirty="0"/>
              <a:t>Un ou plusieurs objectifs sociaux et environnementaux que la société se donne pour mission de poursuivre ; </a:t>
            </a:r>
          </a:p>
        </p:txBody>
      </p:sp>
      <p:sp>
        <p:nvSpPr>
          <p:cNvPr id="17" name="ZoneTexte 16">
            <a:extLst>
              <a:ext uri="{FF2B5EF4-FFF2-40B4-BE49-F238E27FC236}">
                <a16:creationId xmlns:a16="http://schemas.microsoft.com/office/drawing/2014/main" id="{EC8C529B-CBEB-4BDD-982E-766A03707752}"/>
              </a:ext>
            </a:extLst>
          </p:cNvPr>
          <p:cNvSpPr txBox="1"/>
          <p:nvPr/>
        </p:nvSpPr>
        <p:spPr>
          <a:xfrm>
            <a:off x="1182950" y="3259147"/>
            <a:ext cx="7357368" cy="369332"/>
          </a:xfrm>
          <a:prstGeom prst="rect">
            <a:avLst/>
          </a:prstGeom>
          <a:noFill/>
        </p:spPr>
        <p:txBody>
          <a:bodyPr wrap="square">
            <a:spAutoFit/>
          </a:bodyPr>
          <a:lstStyle/>
          <a:p>
            <a:pPr marL="1200150" lvl="2" indent="-285750">
              <a:buFont typeface="Courier New" panose="02070309020205020404" pitchFamily="49" charset="0"/>
              <a:buChar char="o"/>
            </a:pPr>
            <a:r>
              <a:rPr lang="fr-FR" dirty="0"/>
              <a:t>Les modalités de suivi de l’exécution des missions.</a:t>
            </a:r>
          </a:p>
        </p:txBody>
      </p:sp>
    </p:spTree>
    <p:extLst>
      <p:ext uri="{BB962C8B-B14F-4D97-AF65-F5344CB8AC3E}">
        <p14:creationId xmlns:p14="http://schemas.microsoft.com/office/powerpoint/2010/main" val="400894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9722DB-4C89-45D9-A053-7A6988DF39E8}"/>
              </a:ext>
            </a:extLst>
          </p:cNvPr>
          <p:cNvSpPr>
            <a:spLocks noGrp="1"/>
          </p:cNvSpPr>
          <p:nvPr>
            <p:ph idx="1"/>
          </p:nvPr>
        </p:nvSpPr>
        <p:spPr>
          <a:xfrm>
            <a:off x="1151639" y="4736773"/>
            <a:ext cx="8596668" cy="3880773"/>
          </a:xfrm>
        </p:spPr>
        <p:txBody>
          <a:bodyPr>
            <a:noAutofit/>
          </a:bodyPr>
          <a:lstStyle/>
          <a:p>
            <a:pPr lvl="3">
              <a:buFont typeface="Wingdings" panose="05000000000000000000" pitchFamily="2" charset="2"/>
              <a:buChar char="v"/>
            </a:pPr>
            <a:r>
              <a:rPr lang="fr-FR" sz="1600" dirty="0"/>
              <a:t>Mandat de 1 à 3 ans renouvelables,</a:t>
            </a:r>
          </a:p>
          <a:p>
            <a:pPr lvl="3">
              <a:buFont typeface="Wingdings" panose="05000000000000000000" pitchFamily="2" charset="2"/>
              <a:buChar char="v"/>
            </a:pPr>
            <a:r>
              <a:rPr lang="fr-FR" sz="1600" dirty="0"/>
              <a:t>Moyenne de 6 à 8 membres dans les comités de mission.</a:t>
            </a:r>
            <a:endParaRPr lang="fr-FR" dirty="0"/>
          </a:p>
        </p:txBody>
      </p:sp>
      <p:sp>
        <p:nvSpPr>
          <p:cNvPr id="4" name="ZoneTexte 3">
            <a:extLst>
              <a:ext uri="{FF2B5EF4-FFF2-40B4-BE49-F238E27FC236}">
                <a16:creationId xmlns:a16="http://schemas.microsoft.com/office/drawing/2014/main" id="{B448D6BF-C62C-4150-A749-B240901A035A}"/>
              </a:ext>
            </a:extLst>
          </p:cNvPr>
          <p:cNvSpPr txBox="1"/>
          <p:nvPr/>
        </p:nvSpPr>
        <p:spPr>
          <a:xfrm>
            <a:off x="2085379" y="222670"/>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Composition du Comité de Mission</a:t>
            </a:r>
          </a:p>
          <a:p>
            <a:pPr algn="ctr"/>
            <a:endParaRPr lang="fr-FR" dirty="0"/>
          </a:p>
        </p:txBody>
      </p:sp>
      <p:pic>
        <p:nvPicPr>
          <p:cNvPr id="7" name="Image 6">
            <a:extLst>
              <a:ext uri="{FF2B5EF4-FFF2-40B4-BE49-F238E27FC236}">
                <a16:creationId xmlns:a16="http://schemas.microsoft.com/office/drawing/2014/main" id="{70866255-B161-4F3C-8BB9-3D3509E57945}"/>
              </a:ext>
            </a:extLst>
          </p:cNvPr>
          <p:cNvPicPr>
            <a:picLocks noChangeAspect="1"/>
          </p:cNvPicPr>
          <p:nvPr/>
        </p:nvPicPr>
        <p:blipFill>
          <a:blip r:embed="rId2"/>
          <a:stretch>
            <a:fillRect/>
          </a:stretch>
        </p:blipFill>
        <p:spPr>
          <a:xfrm>
            <a:off x="8381999" y="375501"/>
            <a:ext cx="3283490" cy="2185013"/>
          </a:xfrm>
          <a:prstGeom prst="rect">
            <a:avLst/>
          </a:prstGeom>
        </p:spPr>
      </p:pic>
      <p:pic>
        <p:nvPicPr>
          <p:cNvPr id="8" name="Image 7">
            <a:extLst>
              <a:ext uri="{FF2B5EF4-FFF2-40B4-BE49-F238E27FC236}">
                <a16:creationId xmlns:a16="http://schemas.microsoft.com/office/drawing/2014/main" id="{8C11215A-13B5-4A43-9F7E-F38AED7D6C09}"/>
              </a:ext>
            </a:extLst>
          </p:cNvPr>
          <p:cNvPicPr>
            <a:picLocks noChangeAspect="1"/>
          </p:cNvPicPr>
          <p:nvPr/>
        </p:nvPicPr>
        <p:blipFill>
          <a:blip r:embed="rId3"/>
          <a:stretch>
            <a:fillRect/>
          </a:stretch>
        </p:blipFill>
        <p:spPr>
          <a:xfrm>
            <a:off x="562413" y="6273932"/>
            <a:ext cx="2420322" cy="487722"/>
          </a:xfrm>
          <a:prstGeom prst="rect">
            <a:avLst/>
          </a:prstGeom>
        </p:spPr>
      </p:pic>
      <p:sp>
        <p:nvSpPr>
          <p:cNvPr id="9" name="ZoneTexte 8">
            <a:extLst>
              <a:ext uri="{FF2B5EF4-FFF2-40B4-BE49-F238E27FC236}">
                <a16:creationId xmlns:a16="http://schemas.microsoft.com/office/drawing/2014/main" id="{71C718C1-B230-4E39-AE15-E6FAABA2F0AF}"/>
              </a:ext>
            </a:extLst>
          </p:cNvPr>
          <p:cNvSpPr txBox="1"/>
          <p:nvPr/>
        </p:nvSpPr>
        <p:spPr>
          <a:xfrm>
            <a:off x="1237518" y="1723731"/>
            <a:ext cx="6098958" cy="369332"/>
          </a:xfrm>
          <a:prstGeom prst="rect">
            <a:avLst/>
          </a:prstGeom>
          <a:noFill/>
        </p:spPr>
        <p:txBody>
          <a:bodyPr wrap="square">
            <a:spAutoFit/>
          </a:bodyPr>
          <a:lstStyle/>
          <a:p>
            <a:pPr marL="285750" indent="-285750">
              <a:buFont typeface="Wingdings" panose="05000000000000000000" pitchFamily="2" charset="2"/>
              <a:buChar char="Ø"/>
            </a:pPr>
            <a:r>
              <a:rPr lang="fr-FR" dirty="0"/>
              <a:t>Distinct des organes sociaux» de la société ;</a:t>
            </a:r>
          </a:p>
        </p:txBody>
      </p:sp>
      <p:sp>
        <p:nvSpPr>
          <p:cNvPr id="10" name="ZoneTexte 9">
            <a:extLst>
              <a:ext uri="{FF2B5EF4-FFF2-40B4-BE49-F238E27FC236}">
                <a16:creationId xmlns:a16="http://schemas.microsoft.com/office/drawing/2014/main" id="{AA234355-679F-4F0A-8F40-C5CCCA432CC7}"/>
              </a:ext>
            </a:extLst>
          </p:cNvPr>
          <p:cNvSpPr txBox="1"/>
          <p:nvPr/>
        </p:nvSpPr>
        <p:spPr>
          <a:xfrm>
            <a:off x="1237518" y="2285638"/>
            <a:ext cx="6098958" cy="369332"/>
          </a:xfrm>
          <a:prstGeom prst="rect">
            <a:avLst/>
          </a:prstGeom>
          <a:noFill/>
        </p:spPr>
        <p:txBody>
          <a:bodyPr wrap="square">
            <a:spAutoFit/>
          </a:bodyPr>
          <a:lstStyle/>
          <a:p>
            <a:pPr marL="285750" indent="-285750">
              <a:buFont typeface="Wingdings" panose="05000000000000000000" pitchFamily="2" charset="2"/>
              <a:buChar char="Ø"/>
            </a:pPr>
            <a:r>
              <a:rPr lang="fr-FR" dirty="0"/>
              <a:t>Composé d’au moins un salarié de l’entreprise ;</a:t>
            </a:r>
          </a:p>
        </p:txBody>
      </p:sp>
      <p:sp>
        <p:nvSpPr>
          <p:cNvPr id="11" name="ZoneTexte 10">
            <a:extLst>
              <a:ext uri="{FF2B5EF4-FFF2-40B4-BE49-F238E27FC236}">
                <a16:creationId xmlns:a16="http://schemas.microsoft.com/office/drawing/2014/main" id="{5112F8BF-A591-49FD-99EC-4D08B6AC79C4}"/>
              </a:ext>
            </a:extLst>
          </p:cNvPr>
          <p:cNvSpPr txBox="1"/>
          <p:nvPr/>
        </p:nvSpPr>
        <p:spPr>
          <a:xfrm>
            <a:off x="1237517" y="2888783"/>
            <a:ext cx="8596668" cy="923330"/>
          </a:xfrm>
          <a:prstGeom prst="rect">
            <a:avLst/>
          </a:prstGeom>
          <a:noFill/>
        </p:spPr>
        <p:txBody>
          <a:bodyPr wrap="square">
            <a:spAutoFit/>
          </a:bodyPr>
          <a:lstStyle/>
          <a:p>
            <a:pPr marL="285750" indent="-285750">
              <a:buFont typeface="Wingdings" panose="05000000000000000000" pitchFamily="2" charset="2"/>
              <a:buChar char="Ø"/>
            </a:pPr>
            <a:r>
              <a:rPr lang="fr-FR" dirty="0"/>
              <a:t>Outre les membres internes, 79 % des comités de mission intègrent une ou des parties prenantes externes. Leurs profils sont très diversifiés : experts et chercheurs sont les plus sollicités, comme les clients et la société civile ;</a:t>
            </a:r>
          </a:p>
        </p:txBody>
      </p:sp>
      <p:sp>
        <p:nvSpPr>
          <p:cNvPr id="13" name="ZoneTexte 12">
            <a:extLst>
              <a:ext uri="{FF2B5EF4-FFF2-40B4-BE49-F238E27FC236}">
                <a16:creationId xmlns:a16="http://schemas.microsoft.com/office/drawing/2014/main" id="{A4D14282-1814-4D10-83D6-C80A0267E5EB}"/>
              </a:ext>
            </a:extLst>
          </p:cNvPr>
          <p:cNvSpPr txBox="1"/>
          <p:nvPr/>
        </p:nvSpPr>
        <p:spPr>
          <a:xfrm>
            <a:off x="1237517" y="4001290"/>
            <a:ext cx="8891903" cy="646331"/>
          </a:xfrm>
          <a:prstGeom prst="rect">
            <a:avLst/>
          </a:prstGeom>
          <a:noFill/>
        </p:spPr>
        <p:txBody>
          <a:bodyPr wrap="square">
            <a:spAutoFit/>
          </a:bodyPr>
          <a:lstStyle/>
          <a:p>
            <a:pPr marL="285750" indent="-285750">
              <a:buFont typeface="Wingdings" panose="05000000000000000000" pitchFamily="2" charset="2"/>
              <a:buChar char="Ø"/>
            </a:pPr>
            <a:r>
              <a:rPr lang="fr-FR" dirty="0"/>
              <a:t>Les mandats, le nombre de personnes dans le comité, la typologie des membres, et le nombre de réunions annuelles varient d’une entreprise à l’autre.</a:t>
            </a:r>
          </a:p>
        </p:txBody>
      </p:sp>
      <p:pic>
        <p:nvPicPr>
          <p:cNvPr id="14" name="Image 13">
            <a:extLst>
              <a:ext uri="{FF2B5EF4-FFF2-40B4-BE49-F238E27FC236}">
                <a16:creationId xmlns:a16="http://schemas.microsoft.com/office/drawing/2014/main" id="{E311CD13-FF0D-4F79-8C89-D7C291C19F60}"/>
              </a:ext>
            </a:extLst>
          </p:cNvPr>
          <p:cNvPicPr>
            <a:picLocks noChangeAspect="1"/>
          </p:cNvPicPr>
          <p:nvPr/>
        </p:nvPicPr>
        <p:blipFill>
          <a:blip r:embed="rId4"/>
          <a:stretch>
            <a:fillRect/>
          </a:stretch>
        </p:blipFill>
        <p:spPr>
          <a:xfrm>
            <a:off x="8617390" y="4817201"/>
            <a:ext cx="2899577" cy="1665298"/>
          </a:xfrm>
          <a:prstGeom prst="rect">
            <a:avLst/>
          </a:prstGeom>
        </p:spPr>
      </p:pic>
    </p:spTree>
    <p:extLst>
      <p:ext uri="{BB962C8B-B14F-4D97-AF65-F5344CB8AC3E}">
        <p14:creationId xmlns:p14="http://schemas.microsoft.com/office/powerpoint/2010/main" val="218648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A1A96C-DD1E-4ABD-A7E8-976630CCEE5B}"/>
              </a:ext>
            </a:extLst>
          </p:cNvPr>
          <p:cNvSpPr>
            <a:spLocks noGrp="1"/>
          </p:cNvSpPr>
          <p:nvPr>
            <p:ph idx="1"/>
          </p:nvPr>
        </p:nvSpPr>
        <p:spPr>
          <a:xfrm>
            <a:off x="1500009" y="6676927"/>
            <a:ext cx="7467359" cy="3880773"/>
          </a:xfrm>
        </p:spPr>
        <p:txBody>
          <a:bodyPr>
            <a:normAutofit/>
          </a:bodyPr>
          <a:lstStyle/>
          <a:p>
            <a:endParaRPr lang="fr-FR" dirty="0"/>
          </a:p>
          <a:p>
            <a:endParaRPr lang="fr-FR" dirty="0"/>
          </a:p>
        </p:txBody>
      </p:sp>
      <p:sp>
        <p:nvSpPr>
          <p:cNvPr id="8" name="ZoneTexte 7">
            <a:extLst>
              <a:ext uri="{FF2B5EF4-FFF2-40B4-BE49-F238E27FC236}">
                <a16:creationId xmlns:a16="http://schemas.microsoft.com/office/drawing/2014/main" id="{5192939C-DB8E-4214-AF4A-D8F9D7E73806}"/>
              </a:ext>
            </a:extLst>
          </p:cNvPr>
          <p:cNvSpPr txBox="1"/>
          <p:nvPr/>
        </p:nvSpPr>
        <p:spPr>
          <a:xfrm>
            <a:off x="2085379" y="222670"/>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Rôle du Comité de Mission</a:t>
            </a:r>
          </a:p>
          <a:p>
            <a:pPr algn="ctr"/>
            <a:endParaRPr lang="fr-FR" dirty="0"/>
          </a:p>
        </p:txBody>
      </p:sp>
      <p:pic>
        <p:nvPicPr>
          <p:cNvPr id="9" name="Image 8">
            <a:extLst>
              <a:ext uri="{FF2B5EF4-FFF2-40B4-BE49-F238E27FC236}">
                <a16:creationId xmlns:a16="http://schemas.microsoft.com/office/drawing/2014/main" id="{31AF406A-395C-4C0E-B27F-810163747CFE}"/>
              </a:ext>
            </a:extLst>
          </p:cNvPr>
          <p:cNvPicPr>
            <a:picLocks noChangeAspect="1"/>
          </p:cNvPicPr>
          <p:nvPr/>
        </p:nvPicPr>
        <p:blipFill>
          <a:blip r:embed="rId2"/>
          <a:stretch>
            <a:fillRect/>
          </a:stretch>
        </p:blipFill>
        <p:spPr>
          <a:xfrm>
            <a:off x="8381999" y="406132"/>
            <a:ext cx="3451083" cy="2298588"/>
          </a:xfrm>
          <a:prstGeom prst="rect">
            <a:avLst/>
          </a:prstGeom>
        </p:spPr>
      </p:pic>
      <p:pic>
        <p:nvPicPr>
          <p:cNvPr id="10" name="Image 9">
            <a:extLst>
              <a:ext uri="{FF2B5EF4-FFF2-40B4-BE49-F238E27FC236}">
                <a16:creationId xmlns:a16="http://schemas.microsoft.com/office/drawing/2014/main" id="{99F3BAAC-5DE9-4E32-ACEE-39B630C65035}"/>
              </a:ext>
            </a:extLst>
          </p:cNvPr>
          <p:cNvPicPr>
            <a:picLocks noChangeAspect="1"/>
          </p:cNvPicPr>
          <p:nvPr/>
        </p:nvPicPr>
        <p:blipFill>
          <a:blip r:embed="rId3"/>
          <a:stretch>
            <a:fillRect/>
          </a:stretch>
        </p:blipFill>
        <p:spPr>
          <a:xfrm>
            <a:off x="615680" y="6189205"/>
            <a:ext cx="2420322" cy="487722"/>
          </a:xfrm>
          <a:prstGeom prst="rect">
            <a:avLst/>
          </a:prstGeom>
        </p:spPr>
      </p:pic>
      <p:sp>
        <p:nvSpPr>
          <p:cNvPr id="7" name="ZoneTexte 6">
            <a:extLst>
              <a:ext uri="{FF2B5EF4-FFF2-40B4-BE49-F238E27FC236}">
                <a16:creationId xmlns:a16="http://schemas.microsoft.com/office/drawing/2014/main" id="{C4328CE3-A377-4707-903C-9F64D73DFA28}"/>
              </a:ext>
            </a:extLst>
          </p:cNvPr>
          <p:cNvSpPr txBox="1"/>
          <p:nvPr/>
        </p:nvSpPr>
        <p:spPr>
          <a:xfrm>
            <a:off x="358917" y="1457879"/>
            <a:ext cx="7533331" cy="646331"/>
          </a:xfrm>
          <a:prstGeom prst="rect">
            <a:avLst/>
          </a:prstGeom>
          <a:noFill/>
        </p:spPr>
        <p:txBody>
          <a:bodyPr wrap="square">
            <a:spAutoFit/>
          </a:bodyPr>
          <a:lstStyle/>
          <a:p>
            <a:pPr marL="285750" indent="-285750">
              <a:buFont typeface="Wingdings" panose="05000000000000000000" pitchFamily="2" charset="2"/>
              <a:buChar char="Ø"/>
            </a:pPr>
            <a:r>
              <a:rPr lang="fr-FR" dirty="0"/>
              <a:t>Présente annuellement un rapport joint au rapport de gestion à l’assemblée chargée de l’approbation des comptes de la société ;</a:t>
            </a:r>
          </a:p>
        </p:txBody>
      </p:sp>
      <p:sp>
        <p:nvSpPr>
          <p:cNvPr id="11" name="ZoneTexte 10">
            <a:extLst>
              <a:ext uri="{FF2B5EF4-FFF2-40B4-BE49-F238E27FC236}">
                <a16:creationId xmlns:a16="http://schemas.microsoft.com/office/drawing/2014/main" id="{2577BAAA-A428-4A15-979A-166D010F5479}"/>
              </a:ext>
            </a:extLst>
          </p:cNvPr>
          <p:cNvSpPr txBox="1"/>
          <p:nvPr/>
        </p:nvSpPr>
        <p:spPr>
          <a:xfrm>
            <a:off x="358918" y="2223260"/>
            <a:ext cx="6098958" cy="369332"/>
          </a:xfrm>
          <a:prstGeom prst="rect">
            <a:avLst/>
          </a:prstGeom>
          <a:noFill/>
        </p:spPr>
        <p:txBody>
          <a:bodyPr wrap="square">
            <a:spAutoFit/>
          </a:bodyPr>
          <a:lstStyle/>
          <a:p>
            <a:pPr marL="285750" indent="-285750">
              <a:buFont typeface="Wingdings" panose="05000000000000000000" pitchFamily="2" charset="2"/>
              <a:buChar char="Ø"/>
            </a:pPr>
            <a:r>
              <a:rPr lang="fr-FR" dirty="0"/>
              <a:t>Suit l’exécution de la mission ;</a:t>
            </a:r>
          </a:p>
        </p:txBody>
      </p:sp>
      <p:sp>
        <p:nvSpPr>
          <p:cNvPr id="12" name="ZoneTexte 11">
            <a:extLst>
              <a:ext uri="{FF2B5EF4-FFF2-40B4-BE49-F238E27FC236}">
                <a16:creationId xmlns:a16="http://schemas.microsoft.com/office/drawing/2014/main" id="{B3EA04B2-FA76-4A7C-8468-0CB8571D004D}"/>
              </a:ext>
            </a:extLst>
          </p:cNvPr>
          <p:cNvSpPr txBox="1"/>
          <p:nvPr/>
        </p:nvSpPr>
        <p:spPr>
          <a:xfrm>
            <a:off x="358918" y="2732186"/>
            <a:ext cx="9487108" cy="646331"/>
          </a:xfrm>
          <a:prstGeom prst="rect">
            <a:avLst/>
          </a:prstGeom>
          <a:noFill/>
        </p:spPr>
        <p:txBody>
          <a:bodyPr wrap="square">
            <a:spAutoFit/>
          </a:bodyPr>
          <a:lstStyle/>
          <a:p>
            <a:pPr marL="285750" indent="-285750">
              <a:buFont typeface="Wingdings" panose="05000000000000000000" pitchFamily="2" charset="2"/>
              <a:buChar char="Ø"/>
            </a:pPr>
            <a:r>
              <a:rPr lang="fr-FR" dirty="0"/>
              <a:t>En charge de la déclinaison opérationnelle de la mission construite par l’entreprise en interaction avec lui ;</a:t>
            </a:r>
          </a:p>
        </p:txBody>
      </p:sp>
      <p:sp>
        <p:nvSpPr>
          <p:cNvPr id="13" name="ZoneTexte 12">
            <a:extLst>
              <a:ext uri="{FF2B5EF4-FFF2-40B4-BE49-F238E27FC236}">
                <a16:creationId xmlns:a16="http://schemas.microsoft.com/office/drawing/2014/main" id="{7F1D4AEB-B3EC-4E53-A696-253FF2DBB096}"/>
              </a:ext>
            </a:extLst>
          </p:cNvPr>
          <p:cNvSpPr txBox="1"/>
          <p:nvPr/>
        </p:nvSpPr>
        <p:spPr>
          <a:xfrm>
            <a:off x="358918" y="3563482"/>
            <a:ext cx="10871334" cy="646331"/>
          </a:xfrm>
          <a:prstGeom prst="rect">
            <a:avLst/>
          </a:prstGeom>
          <a:noFill/>
        </p:spPr>
        <p:txBody>
          <a:bodyPr wrap="square">
            <a:spAutoFit/>
          </a:bodyPr>
          <a:lstStyle/>
          <a:p>
            <a:pPr marL="285750" indent="-285750">
              <a:buFont typeface="Wingdings" panose="05000000000000000000" pitchFamily="2" charset="2"/>
              <a:buChar char="Ø"/>
            </a:pPr>
            <a:r>
              <a:rPr lang="fr-FR" dirty="0"/>
              <a:t>Procède à toute vérification qu’il juge opportune et se fait communiquer tout document nécessaire au suivi de l’exécution de la mission ;</a:t>
            </a:r>
          </a:p>
        </p:txBody>
      </p:sp>
      <p:sp>
        <p:nvSpPr>
          <p:cNvPr id="15" name="ZoneTexte 14">
            <a:extLst>
              <a:ext uri="{FF2B5EF4-FFF2-40B4-BE49-F238E27FC236}">
                <a16:creationId xmlns:a16="http://schemas.microsoft.com/office/drawing/2014/main" id="{BCA8A910-79D8-4DB1-A9D0-CD1C6572E1FA}"/>
              </a:ext>
            </a:extLst>
          </p:cNvPr>
          <p:cNvSpPr txBox="1"/>
          <p:nvPr/>
        </p:nvSpPr>
        <p:spPr>
          <a:xfrm>
            <a:off x="358918" y="4384753"/>
            <a:ext cx="10711536" cy="369332"/>
          </a:xfrm>
          <a:prstGeom prst="rect">
            <a:avLst/>
          </a:prstGeom>
          <a:noFill/>
        </p:spPr>
        <p:txBody>
          <a:bodyPr wrap="square">
            <a:spAutoFit/>
          </a:bodyPr>
          <a:lstStyle/>
          <a:p>
            <a:pPr marL="285750" indent="-285750">
              <a:buFont typeface="Wingdings" panose="05000000000000000000" pitchFamily="2" charset="2"/>
              <a:buChar char="Ø"/>
            </a:pPr>
            <a:r>
              <a:rPr lang="fr-FR" dirty="0"/>
              <a:t>Peut demander à l’entreprise d’instruire tout sujet clé au regard de la mission ;</a:t>
            </a:r>
          </a:p>
        </p:txBody>
      </p:sp>
      <p:sp>
        <p:nvSpPr>
          <p:cNvPr id="17" name="ZoneTexte 16">
            <a:extLst>
              <a:ext uri="{FF2B5EF4-FFF2-40B4-BE49-F238E27FC236}">
                <a16:creationId xmlns:a16="http://schemas.microsoft.com/office/drawing/2014/main" id="{DD8B54FD-3D5E-4100-B68D-00B4A51939CD}"/>
              </a:ext>
            </a:extLst>
          </p:cNvPr>
          <p:cNvSpPr txBox="1"/>
          <p:nvPr/>
        </p:nvSpPr>
        <p:spPr>
          <a:xfrm>
            <a:off x="358918" y="4929025"/>
            <a:ext cx="9756319" cy="646331"/>
          </a:xfrm>
          <a:prstGeom prst="rect">
            <a:avLst/>
          </a:prstGeom>
          <a:noFill/>
        </p:spPr>
        <p:txBody>
          <a:bodyPr wrap="square">
            <a:spAutoFit/>
          </a:bodyPr>
          <a:lstStyle/>
          <a:p>
            <a:pPr marL="285750" indent="-285750">
              <a:buFont typeface="Wingdings" panose="05000000000000000000" pitchFamily="2" charset="2"/>
              <a:buChar char="Ø"/>
            </a:pPr>
            <a:r>
              <a:rPr lang="fr-FR" dirty="0"/>
              <a:t>A l’inverse, le Conseil d’Administration peut saisir le comité de mission sur un sujet particulier pour avoir ses observations ou un regard éclairé ;</a:t>
            </a:r>
          </a:p>
        </p:txBody>
      </p:sp>
      <p:sp>
        <p:nvSpPr>
          <p:cNvPr id="19" name="ZoneTexte 18">
            <a:extLst>
              <a:ext uri="{FF2B5EF4-FFF2-40B4-BE49-F238E27FC236}">
                <a16:creationId xmlns:a16="http://schemas.microsoft.com/office/drawing/2014/main" id="{545A9364-C538-4F5B-8939-9F2050092489}"/>
              </a:ext>
            </a:extLst>
          </p:cNvPr>
          <p:cNvSpPr txBox="1"/>
          <p:nvPr/>
        </p:nvSpPr>
        <p:spPr>
          <a:xfrm>
            <a:off x="358918" y="5670990"/>
            <a:ext cx="7467359" cy="369332"/>
          </a:xfrm>
          <a:prstGeom prst="rect">
            <a:avLst/>
          </a:prstGeom>
          <a:noFill/>
        </p:spPr>
        <p:txBody>
          <a:bodyPr wrap="square">
            <a:spAutoFit/>
          </a:bodyPr>
          <a:lstStyle/>
          <a:p>
            <a:pPr marL="285750" indent="-285750">
              <a:buFont typeface="Wingdings" panose="05000000000000000000" pitchFamily="2" charset="2"/>
              <a:buChar char="Ø"/>
            </a:pPr>
            <a:r>
              <a:rPr lang="fr-FR" dirty="0"/>
              <a:t>Se réunit généralement entre deux et quatre fois par an.</a:t>
            </a:r>
          </a:p>
        </p:txBody>
      </p:sp>
    </p:spTree>
    <p:extLst>
      <p:ext uri="{BB962C8B-B14F-4D97-AF65-F5344CB8AC3E}">
        <p14:creationId xmlns:p14="http://schemas.microsoft.com/office/powerpoint/2010/main" val="172760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5"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1EA21F40-6099-4B64-A30F-AC24A8F96D7E}"/>
              </a:ext>
            </a:extLst>
          </p:cNvPr>
          <p:cNvSpPr txBox="1"/>
          <p:nvPr/>
        </p:nvSpPr>
        <p:spPr>
          <a:xfrm>
            <a:off x="815844" y="5545412"/>
            <a:ext cx="7440968" cy="5934958"/>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a:solidFill>
                  <a:schemeClr val="tx1">
                    <a:lumMod val="75000"/>
                    <a:lumOff val="2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endParaRPr lang="fr-FR" dirty="0"/>
          </a:p>
          <a:p>
            <a:endParaRPr lang="fr-FR" dirty="0"/>
          </a:p>
          <a:p>
            <a:endParaRPr lang="fr-FR" dirty="0"/>
          </a:p>
        </p:txBody>
      </p:sp>
      <p:sp>
        <p:nvSpPr>
          <p:cNvPr id="5" name="ZoneTexte 4">
            <a:extLst>
              <a:ext uri="{FF2B5EF4-FFF2-40B4-BE49-F238E27FC236}">
                <a16:creationId xmlns:a16="http://schemas.microsoft.com/office/drawing/2014/main" id="{0CA79A31-A770-497D-BA3D-1532A73559F8}"/>
              </a:ext>
            </a:extLst>
          </p:cNvPr>
          <p:cNvSpPr txBox="1"/>
          <p:nvPr/>
        </p:nvSpPr>
        <p:spPr>
          <a:xfrm>
            <a:off x="1233993" y="98727"/>
            <a:ext cx="7874409" cy="1456699"/>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 vs RSE</a:t>
            </a:r>
          </a:p>
          <a:p>
            <a:pPr algn="ctr"/>
            <a:r>
              <a:rPr lang="fr-FR" sz="2400" dirty="0">
                <a:solidFill>
                  <a:schemeClr val="accent4"/>
                </a:solidFill>
              </a:rPr>
              <a:t>Complémentarités et différences</a:t>
            </a:r>
          </a:p>
          <a:p>
            <a:pPr algn="ctr"/>
            <a:endParaRPr lang="fr-FR" dirty="0"/>
          </a:p>
        </p:txBody>
      </p:sp>
      <p:pic>
        <p:nvPicPr>
          <p:cNvPr id="7" name="Image 6">
            <a:extLst>
              <a:ext uri="{FF2B5EF4-FFF2-40B4-BE49-F238E27FC236}">
                <a16:creationId xmlns:a16="http://schemas.microsoft.com/office/drawing/2014/main" id="{93AF8B18-EC84-4865-B1F1-882B08886CAB}"/>
              </a:ext>
            </a:extLst>
          </p:cNvPr>
          <p:cNvPicPr>
            <a:picLocks noChangeAspect="1"/>
          </p:cNvPicPr>
          <p:nvPr/>
        </p:nvPicPr>
        <p:blipFill>
          <a:blip r:embed="rId3"/>
          <a:stretch>
            <a:fillRect/>
          </a:stretch>
        </p:blipFill>
        <p:spPr>
          <a:xfrm>
            <a:off x="8180612" y="811973"/>
            <a:ext cx="3709652" cy="2303889"/>
          </a:xfrm>
          <a:prstGeom prst="rect">
            <a:avLst/>
          </a:prstGeom>
        </p:spPr>
      </p:pic>
      <p:sp>
        <p:nvSpPr>
          <p:cNvPr id="9" name="ZoneTexte 8">
            <a:extLst>
              <a:ext uri="{FF2B5EF4-FFF2-40B4-BE49-F238E27FC236}">
                <a16:creationId xmlns:a16="http://schemas.microsoft.com/office/drawing/2014/main" id="{1CD20E20-29DC-4358-B93E-E072C32E5D49}"/>
              </a:ext>
            </a:extLst>
          </p:cNvPr>
          <p:cNvSpPr txBox="1"/>
          <p:nvPr/>
        </p:nvSpPr>
        <p:spPr>
          <a:xfrm>
            <a:off x="544658" y="1353258"/>
            <a:ext cx="7635954" cy="369332"/>
          </a:xfrm>
          <a:prstGeom prst="rect">
            <a:avLst/>
          </a:prstGeom>
          <a:noFill/>
        </p:spPr>
        <p:txBody>
          <a:bodyPr wrap="square">
            <a:spAutoFit/>
          </a:bodyPr>
          <a:lstStyle/>
          <a:p>
            <a:pPr marL="285750" indent="-285750">
              <a:buFont typeface="Wingdings" panose="05000000000000000000" pitchFamily="2" charset="2"/>
              <a:buChar char="Ø"/>
            </a:pPr>
            <a:r>
              <a:rPr lang="fr-FR" dirty="0"/>
              <a:t>Capacité de transformation de la société et responsabilité élargie ;</a:t>
            </a:r>
          </a:p>
        </p:txBody>
      </p:sp>
      <p:sp>
        <p:nvSpPr>
          <p:cNvPr id="10" name="ZoneTexte 9">
            <a:extLst>
              <a:ext uri="{FF2B5EF4-FFF2-40B4-BE49-F238E27FC236}">
                <a16:creationId xmlns:a16="http://schemas.microsoft.com/office/drawing/2014/main" id="{CCFFCD4E-6ED9-4C4E-89CA-6DA38B895383}"/>
              </a:ext>
            </a:extLst>
          </p:cNvPr>
          <p:cNvSpPr txBox="1"/>
          <p:nvPr/>
        </p:nvSpPr>
        <p:spPr>
          <a:xfrm>
            <a:off x="544656" y="1785647"/>
            <a:ext cx="6970567" cy="369332"/>
          </a:xfrm>
          <a:prstGeom prst="rect">
            <a:avLst/>
          </a:prstGeom>
          <a:noFill/>
        </p:spPr>
        <p:txBody>
          <a:bodyPr wrap="square">
            <a:spAutoFit/>
          </a:bodyPr>
          <a:lstStyle/>
          <a:p>
            <a:pPr marL="285750" indent="-285750">
              <a:buFont typeface="Wingdings" panose="05000000000000000000" pitchFamily="2" charset="2"/>
              <a:buChar char="Ø"/>
            </a:pPr>
            <a:r>
              <a:rPr lang="fr-FR" dirty="0"/>
              <a:t>Performance non limitée à l’unique performance économique ;</a:t>
            </a:r>
          </a:p>
        </p:txBody>
      </p:sp>
      <p:sp>
        <p:nvSpPr>
          <p:cNvPr id="11" name="ZoneTexte 10">
            <a:extLst>
              <a:ext uri="{FF2B5EF4-FFF2-40B4-BE49-F238E27FC236}">
                <a16:creationId xmlns:a16="http://schemas.microsoft.com/office/drawing/2014/main" id="{6B504431-D6F1-4661-81A6-92D8F58AFACA}"/>
              </a:ext>
            </a:extLst>
          </p:cNvPr>
          <p:cNvSpPr txBox="1"/>
          <p:nvPr/>
        </p:nvSpPr>
        <p:spPr>
          <a:xfrm>
            <a:off x="544656" y="2232157"/>
            <a:ext cx="7440968" cy="923330"/>
          </a:xfrm>
          <a:prstGeom prst="rect">
            <a:avLst/>
          </a:prstGeom>
          <a:noFill/>
        </p:spPr>
        <p:txBody>
          <a:bodyPr wrap="square">
            <a:spAutoFit/>
          </a:bodyPr>
          <a:lstStyle/>
          <a:p>
            <a:pPr marL="285750" indent="-285750">
              <a:buFont typeface="Wingdings" panose="05000000000000000000" pitchFamily="2" charset="2"/>
              <a:buChar char="Ø"/>
            </a:pPr>
            <a:r>
              <a:rPr lang="fr-FR" dirty="0"/>
              <a:t>La société à mission définit son utilité pour la société - La RSE formalise la manière responsable dont l’entreprise doit exercer ses activités ;</a:t>
            </a:r>
          </a:p>
        </p:txBody>
      </p:sp>
      <p:sp>
        <p:nvSpPr>
          <p:cNvPr id="13" name="ZoneTexte 12">
            <a:extLst>
              <a:ext uri="{FF2B5EF4-FFF2-40B4-BE49-F238E27FC236}">
                <a16:creationId xmlns:a16="http://schemas.microsoft.com/office/drawing/2014/main" id="{81E12EEE-24EC-41BB-A49A-8D0AA208F5D3}"/>
              </a:ext>
            </a:extLst>
          </p:cNvPr>
          <p:cNvSpPr txBox="1"/>
          <p:nvPr/>
        </p:nvSpPr>
        <p:spPr>
          <a:xfrm>
            <a:off x="544656" y="3182101"/>
            <a:ext cx="9532793" cy="646331"/>
          </a:xfrm>
          <a:prstGeom prst="rect">
            <a:avLst/>
          </a:prstGeom>
          <a:noFill/>
        </p:spPr>
        <p:txBody>
          <a:bodyPr wrap="square">
            <a:spAutoFit/>
          </a:bodyPr>
          <a:lstStyle/>
          <a:p>
            <a:pPr marL="285750" indent="-285750">
              <a:buFont typeface="Wingdings" panose="05000000000000000000" pitchFamily="2" charset="2"/>
              <a:buChar char="Ø"/>
            </a:pPr>
            <a:r>
              <a:rPr lang="fr-FR" dirty="0"/>
              <a:t>Statut protecteur et long terme avec des missions juridiquement opposables à l’entreprise et à des tiers ;</a:t>
            </a:r>
          </a:p>
        </p:txBody>
      </p:sp>
      <p:sp>
        <p:nvSpPr>
          <p:cNvPr id="15" name="ZoneTexte 14">
            <a:extLst>
              <a:ext uri="{FF2B5EF4-FFF2-40B4-BE49-F238E27FC236}">
                <a16:creationId xmlns:a16="http://schemas.microsoft.com/office/drawing/2014/main" id="{2E1C9E0E-7624-4DDD-8C44-E0C0659A8C76}"/>
              </a:ext>
            </a:extLst>
          </p:cNvPr>
          <p:cNvSpPr txBox="1"/>
          <p:nvPr/>
        </p:nvSpPr>
        <p:spPr>
          <a:xfrm>
            <a:off x="544656" y="3894671"/>
            <a:ext cx="10234614" cy="646331"/>
          </a:xfrm>
          <a:prstGeom prst="rect">
            <a:avLst/>
          </a:prstGeom>
          <a:noFill/>
        </p:spPr>
        <p:txBody>
          <a:bodyPr wrap="square">
            <a:spAutoFit/>
          </a:bodyPr>
          <a:lstStyle/>
          <a:p>
            <a:pPr marL="285750" indent="-285750">
              <a:buFont typeface="Wingdings" panose="05000000000000000000" pitchFamily="2" charset="2"/>
              <a:buChar char="Ø"/>
            </a:pPr>
            <a:r>
              <a:rPr lang="fr-FR" dirty="0"/>
              <a:t>Caractère plus « globale » pour la société à mission avec pouvoir transformant plus important ;</a:t>
            </a:r>
          </a:p>
        </p:txBody>
      </p:sp>
      <p:sp>
        <p:nvSpPr>
          <p:cNvPr id="17" name="ZoneTexte 16">
            <a:extLst>
              <a:ext uri="{FF2B5EF4-FFF2-40B4-BE49-F238E27FC236}">
                <a16:creationId xmlns:a16="http://schemas.microsoft.com/office/drawing/2014/main" id="{68A0B9B2-5BA5-4E69-8D2C-0ACCC16C1C7B}"/>
              </a:ext>
            </a:extLst>
          </p:cNvPr>
          <p:cNvSpPr txBox="1"/>
          <p:nvPr/>
        </p:nvSpPr>
        <p:spPr>
          <a:xfrm>
            <a:off x="544656" y="4401082"/>
            <a:ext cx="8485043" cy="369332"/>
          </a:xfrm>
          <a:prstGeom prst="rect">
            <a:avLst/>
          </a:prstGeom>
          <a:noFill/>
        </p:spPr>
        <p:txBody>
          <a:bodyPr wrap="square">
            <a:spAutoFit/>
          </a:bodyPr>
          <a:lstStyle/>
          <a:p>
            <a:pPr marL="285750" indent="-285750">
              <a:buFont typeface="Wingdings" panose="05000000000000000000" pitchFamily="2" charset="2"/>
              <a:buChar char="Ø"/>
            </a:pPr>
            <a:r>
              <a:rPr lang="fr-FR" dirty="0"/>
              <a:t>Implication de la gouvernance obligatoire via le comité de mission ;</a:t>
            </a:r>
          </a:p>
        </p:txBody>
      </p:sp>
      <p:sp>
        <p:nvSpPr>
          <p:cNvPr id="19" name="ZoneTexte 18">
            <a:extLst>
              <a:ext uri="{FF2B5EF4-FFF2-40B4-BE49-F238E27FC236}">
                <a16:creationId xmlns:a16="http://schemas.microsoft.com/office/drawing/2014/main" id="{D42B40DF-0634-42EE-BAFB-A4DC3D0B7277}"/>
              </a:ext>
            </a:extLst>
          </p:cNvPr>
          <p:cNvSpPr txBox="1"/>
          <p:nvPr/>
        </p:nvSpPr>
        <p:spPr>
          <a:xfrm>
            <a:off x="544656" y="4861083"/>
            <a:ext cx="7577137" cy="369332"/>
          </a:xfrm>
          <a:prstGeom prst="rect">
            <a:avLst/>
          </a:prstGeom>
          <a:noFill/>
        </p:spPr>
        <p:txBody>
          <a:bodyPr wrap="square">
            <a:spAutoFit/>
          </a:bodyPr>
          <a:lstStyle/>
          <a:p>
            <a:pPr marL="285750" indent="-285750">
              <a:buFont typeface="Wingdings" panose="05000000000000000000" pitchFamily="2" charset="2"/>
              <a:buChar char="Ø"/>
            </a:pPr>
            <a:r>
              <a:rPr lang="fr-FR" dirty="0"/>
              <a:t>Audit obligatoire par un OTI quelque soit la taille de l’entreprise ;</a:t>
            </a:r>
          </a:p>
        </p:txBody>
      </p:sp>
      <p:sp>
        <p:nvSpPr>
          <p:cNvPr id="21" name="ZoneTexte 20">
            <a:extLst>
              <a:ext uri="{FF2B5EF4-FFF2-40B4-BE49-F238E27FC236}">
                <a16:creationId xmlns:a16="http://schemas.microsoft.com/office/drawing/2014/main" id="{4049D59F-582B-40EA-AD87-B9C49E483F6C}"/>
              </a:ext>
            </a:extLst>
          </p:cNvPr>
          <p:cNvSpPr txBox="1"/>
          <p:nvPr/>
        </p:nvSpPr>
        <p:spPr>
          <a:xfrm>
            <a:off x="544656" y="5343270"/>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Démarche RSE plus structurée et standardisée ;</a:t>
            </a:r>
          </a:p>
        </p:txBody>
      </p:sp>
      <p:sp>
        <p:nvSpPr>
          <p:cNvPr id="23" name="ZoneTexte 22">
            <a:extLst>
              <a:ext uri="{FF2B5EF4-FFF2-40B4-BE49-F238E27FC236}">
                <a16:creationId xmlns:a16="http://schemas.microsoft.com/office/drawing/2014/main" id="{D62EE9D3-9C19-4023-8A4F-4D78B2157589}"/>
              </a:ext>
            </a:extLst>
          </p:cNvPr>
          <p:cNvSpPr txBox="1"/>
          <p:nvPr/>
        </p:nvSpPr>
        <p:spPr>
          <a:xfrm>
            <a:off x="544656" y="5854705"/>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Société à mission reconnue uniquement en France.</a:t>
            </a:r>
          </a:p>
        </p:txBody>
      </p:sp>
    </p:spTree>
    <p:extLst>
      <p:ext uri="{BB962C8B-B14F-4D97-AF65-F5344CB8AC3E}">
        <p14:creationId xmlns:p14="http://schemas.microsoft.com/office/powerpoint/2010/main" val="32102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P spid="17" grpId="0"/>
      <p:bldP spid="19" grpId="0"/>
      <p:bldP spid="21"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9EA824A-1995-451A-9638-6E4CF6E2CC3F}"/>
              </a:ext>
            </a:extLst>
          </p:cNvPr>
          <p:cNvSpPr txBox="1"/>
          <p:nvPr/>
        </p:nvSpPr>
        <p:spPr>
          <a:xfrm>
            <a:off x="919967" y="283269"/>
            <a:ext cx="7874409" cy="1456699"/>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 vs RSE</a:t>
            </a:r>
          </a:p>
          <a:p>
            <a:pPr algn="ctr"/>
            <a:r>
              <a:rPr lang="fr-FR" sz="2400" dirty="0">
                <a:solidFill>
                  <a:schemeClr val="accent4"/>
                </a:solidFill>
              </a:rPr>
              <a:t>Complémentarités et différences</a:t>
            </a:r>
          </a:p>
          <a:p>
            <a:pPr algn="ctr"/>
            <a:endParaRPr lang="fr-FR" dirty="0"/>
          </a:p>
        </p:txBody>
      </p:sp>
      <p:pic>
        <p:nvPicPr>
          <p:cNvPr id="8" name="Image 7">
            <a:extLst>
              <a:ext uri="{FF2B5EF4-FFF2-40B4-BE49-F238E27FC236}">
                <a16:creationId xmlns:a16="http://schemas.microsoft.com/office/drawing/2014/main" id="{4AC934AB-62A3-481D-BA10-A0962332D780}"/>
              </a:ext>
            </a:extLst>
          </p:cNvPr>
          <p:cNvPicPr>
            <a:picLocks noChangeAspect="1"/>
          </p:cNvPicPr>
          <p:nvPr/>
        </p:nvPicPr>
        <p:blipFill>
          <a:blip r:embed="rId2"/>
          <a:stretch>
            <a:fillRect/>
          </a:stretch>
        </p:blipFill>
        <p:spPr>
          <a:xfrm>
            <a:off x="8379649" y="1011618"/>
            <a:ext cx="3706689" cy="2304488"/>
          </a:xfrm>
          <a:prstGeom prst="rect">
            <a:avLst/>
          </a:prstGeom>
        </p:spPr>
      </p:pic>
      <p:pic>
        <p:nvPicPr>
          <p:cNvPr id="9" name="Image 8">
            <a:extLst>
              <a:ext uri="{FF2B5EF4-FFF2-40B4-BE49-F238E27FC236}">
                <a16:creationId xmlns:a16="http://schemas.microsoft.com/office/drawing/2014/main" id="{CE7523E4-4E05-4987-A3A2-78B5C5648A0B}"/>
              </a:ext>
            </a:extLst>
          </p:cNvPr>
          <p:cNvPicPr>
            <a:picLocks noChangeAspect="1"/>
          </p:cNvPicPr>
          <p:nvPr/>
        </p:nvPicPr>
        <p:blipFill>
          <a:blip r:embed="rId3"/>
          <a:stretch>
            <a:fillRect/>
          </a:stretch>
        </p:blipFill>
        <p:spPr>
          <a:xfrm>
            <a:off x="668946" y="6185792"/>
            <a:ext cx="2420322" cy="487722"/>
          </a:xfrm>
          <a:prstGeom prst="rect">
            <a:avLst/>
          </a:prstGeom>
        </p:spPr>
      </p:pic>
      <p:sp>
        <p:nvSpPr>
          <p:cNvPr id="7" name="ZoneTexte 6">
            <a:extLst>
              <a:ext uri="{FF2B5EF4-FFF2-40B4-BE49-F238E27FC236}">
                <a16:creationId xmlns:a16="http://schemas.microsoft.com/office/drawing/2014/main" id="{8E219780-F56B-4A5C-B885-02F1EEBB1A78}"/>
              </a:ext>
            </a:extLst>
          </p:cNvPr>
          <p:cNvSpPr txBox="1"/>
          <p:nvPr/>
        </p:nvSpPr>
        <p:spPr>
          <a:xfrm>
            <a:off x="531933" y="1655425"/>
            <a:ext cx="7300912" cy="646331"/>
          </a:xfrm>
          <a:prstGeom prst="rect">
            <a:avLst/>
          </a:prstGeom>
          <a:noFill/>
        </p:spPr>
        <p:txBody>
          <a:bodyPr wrap="square">
            <a:spAutoFit/>
          </a:bodyPr>
          <a:lstStyle/>
          <a:p>
            <a:pPr marL="285750" indent="-285750">
              <a:buFont typeface="Wingdings" panose="05000000000000000000" pitchFamily="2" charset="2"/>
              <a:buChar char="Ø"/>
            </a:pPr>
            <a:r>
              <a:rPr lang="fr-FR" dirty="0"/>
              <a:t>La mise en œuvre d’une politique de RSE n’est pas un prérequis à l’acquisition de la qualité de société à mission ;</a:t>
            </a:r>
          </a:p>
        </p:txBody>
      </p:sp>
      <p:sp>
        <p:nvSpPr>
          <p:cNvPr id="10" name="ZoneTexte 9">
            <a:extLst>
              <a:ext uri="{FF2B5EF4-FFF2-40B4-BE49-F238E27FC236}">
                <a16:creationId xmlns:a16="http://schemas.microsoft.com/office/drawing/2014/main" id="{F1A06E60-7F79-4E3D-9C71-E819FBD99BE2}"/>
              </a:ext>
            </a:extLst>
          </p:cNvPr>
          <p:cNvSpPr txBox="1"/>
          <p:nvPr/>
        </p:nvSpPr>
        <p:spPr>
          <a:xfrm>
            <a:off x="531934" y="2540864"/>
            <a:ext cx="7707189" cy="646331"/>
          </a:xfrm>
          <a:prstGeom prst="rect">
            <a:avLst/>
          </a:prstGeom>
          <a:noFill/>
        </p:spPr>
        <p:txBody>
          <a:bodyPr wrap="square">
            <a:spAutoFit/>
          </a:bodyPr>
          <a:lstStyle/>
          <a:p>
            <a:pPr marL="285750" indent="-285750">
              <a:buFont typeface="Wingdings" panose="05000000000000000000" pitchFamily="2" charset="2"/>
              <a:buChar char="Ø"/>
            </a:pPr>
            <a:r>
              <a:rPr lang="fr-FR" dirty="0"/>
              <a:t>les deux démarches nécessitent d’être articulées pour se renforcer mutuellement car la RSE est un socle qui soutient la mission ;</a:t>
            </a:r>
          </a:p>
        </p:txBody>
      </p:sp>
      <p:sp>
        <p:nvSpPr>
          <p:cNvPr id="11" name="ZoneTexte 10">
            <a:extLst>
              <a:ext uri="{FF2B5EF4-FFF2-40B4-BE49-F238E27FC236}">
                <a16:creationId xmlns:a16="http://schemas.microsoft.com/office/drawing/2014/main" id="{7E085C30-8AD4-4141-ACAB-360DDEFD7190}"/>
              </a:ext>
            </a:extLst>
          </p:cNvPr>
          <p:cNvSpPr txBox="1"/>
          <p:nvPr/>
        </p:nvSpPr>
        <p:spPr>
          <a:xfrm>
            <a:off x="531934" y="3356143"/>
            <a:ext cx="8192965" cy="923330"/>
          </a:xfrm>
          <a:prstGeom prst="rect">
            <a:avLst/>
          </a:prstGeom>
          <a:noFill/>
        </p:spPr>
        <p:txBody>
          <a:bodyPr wrap="square">
            <a:spAutoFit/>
          </a:bodyPr>
          <a:lstStyle/>
          <a:p>
            <a:pPr marL="285750" indent="-285750">
              <a:buFont typeface="Wingdings" panose="05000000000000000000" pitchFamily="2" charset="2"/>
              <a:buChar char="Ø"/>
            </a:pPr>
            <a:r>
              <a:rPr lang="fr-FR" dirty="0"/>
              <a:t>La RSE assure la crédibilité de la mission et permet d’identifier et piloter les actions qui concourront à atteindre les objectifs statutaires définis par la société à mission ;</a:t>
            </a:r>
          </a:p>
        </p:txBody>
      </p:sp>
      <p:sp>
        <p:nvSpPr>
          <p:cNvPr id="13" name="ZoneTexte 12">
            <a:extLst>
              <a:ext uri="{FF2B5EF4-FFF2-40B4-BE49-F238E27FC236}">
                <a16:creationId xmlns:a16="http://schemas.microsoft.com/office/drawing/2014/main" id="{82AF344A-B3A4-41C1-9CB5-6ADA9516A2D4}"/>
              </a:ext>
            </a:extLst>
          </p:cNvPr>
          <p:cNvSpPr txBox="1"/>
          <p:nvPr/>
        </p:nvSpPr>
        <p:spPr>
          <a:xfrm>
            <a:off x="531933" y="4384004"/>
            <a:ext cx="8408379" cy="369332"/>
          </a:xfrm>
          <a:prstGeom prst="rect">
            <a:avLst/>
          </a:prstGeom>
          <a:noFill/>
        </p:spPr>
        <p:txBody>
          <a:bodyPr wrap="square">
            <a:spAutoFit/>
          </a:bodyPr>
          <a:lstStyle/>
          <a:p>
            <a:pPr marL="285750" indent="-285750">
              <a:buFont typeface="Wingdings" panose="05000000000000000000" pitchFamily="2" charset="2"/>
              <a:buChar char="Ø"/>
            </a:pPr>
            <a:r>
              <a:rPr lang="fr-FR" dirty="0"/>
              <a:t>La société à mission est un cadre porteur et protecteur pour la RSE ;</a:t>
            </a:r>
          </a:p>
        </p:txBody>
      </p:sp>
      <p:sp>
        <p:nvSpPr>
          <p:cNvPr id="15" name="ZoneTexte 14">
            <a:extLst>
              <a:ext uri="{FF2B5EF4-FFF2-40B4-BE49-F238E27FC236}">
                <a16:creationId xmlns:a16="http://schemas.microsoft.com/office/drawing/2014/main" id="{030B6895-D865-43EC-B44B-CBB54DF9CECE}"/>
              </a:ext>
            </a:extLst>
          </p:cNvPr>
          <p:cNvSpPr txBox="1"/>
          <p:nvPr/>
        </p:nvSpPr>
        <p:spPr>
          <a:xfrm>
            <a:off x="531934" y="5024205"/>
            <a:ext cx="8408378" cy="646331"/>
          </a:xfrm>
          <a:prstGeom prst="rect">
            <a:avLst/>
          </a:prstGeom>
          <a:noFill/>
        </p:spPr>
        <p:txBody>
          <a:bodyPr wrap="square">
            <a:spAutoFit/>
          </a:bodyPr>
          <a:lstStyle/>
          <a:p>
            <a:pPr marL="285750" indent="-285750">
              <a:buFont typeface="Wingdings" panose="05000000000000000000" pitchFamily="2" charset="2"/>
              <a:buChar char="Ø"/>
            </a:pPr>
            <a:r>
              <a:rPr lang="fr-FR" dirty="0"/>
              <a:t>La qualité de société mission n’équivaut pas à l’inscription dans les statuts de la politique de RSE et ne la rend pas non plus caduque.</a:t>
            </a:r>
          </a:p>
        </p:txBody>
      </p:sp>
    </p:spTree>
    <p:extLst>
      <p:ext uri="{BB962C8B-B14F-4D97-AF65-F5344CB8AC3E}">
        <p14:creationId xmlns:p14="http://schemas.microsoft.com/office/powerpoint/2010/main" val="23705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pic>
        <p:nvPicPr>
          <p:cNvPr id="3" name="Image 2">
            <a:extLst>
              <a:ext uri="{FF2B5EF4-FFF2-40B4-BE49-F238E27FC236}">
                <a16:creationId xmlns:a16="http://schemas.microsoft.com/office/drawing/2014/main" id="{A0A02963-4F4C-4613-9209-73992279B672}"/>
              </a:ext>
            </a:extLst>
          </p:cNvPr>
          <p:cNvPicPr>
            <a:picLocks noChangeAspect="1"/>
          </p:cNvPicPr>
          <p:nvPr/>
        </p:nvPicPr>
        <p:blipFill>
          <a:blip r:embed="rId3"/>
          <a:stretch>
            <a:fillRect/>
          </a:stretch>
        </p:blipFill>
        <p:spPr>
          <a:xfrm>
            <a:off x="7443241" y="2110721"/>
            <a:ext cx="4494180" cy="4494180"/>
          </a:xfrm>
          <a:prstGeom prst="rect">
            <a:avLst/>
          </a:prstGeom>
        </p:spPr>
      </p:pic>
      <p:sp>
        <p:nvSpPr>
          <p:cNvPr id="5" name="ZoneTexte 4">
            <a:extLst>
              <a:ext uri="{FF2B5EF4-FFF2-40B4-BE49-F238E27FC236}">
                <a16:creationId xmlns:a16="http://schemas.microsoft.com/office/drawing/2014/main" id="{73C78CB9-FB21-479A-B381-43B769D4E254}"/>
              </a:ext>
            </a:extLst>
          </p:cNvPr>
          <p:cNvSpPr txBox="1"/>
          <p:nvPr/>
        </p:nvSpPr>
        <p:spPr>
          <a:xfrm>
            <a:off x="4566414" y="1567733"/>
            <a:ext cx="5380317" cy="400110"/>
          </a:xfrm>
          <a:prstGeom prst="rect">
            <a:avLst/>
          </a:prstGeom>
          <a:noFill/>
        </p:spPr>
        <p:txBody>
          <a:bodyPr wrap="square" rtlCol="0">
            <a:spAutoFit/>
          </a:bodyPr>
          <a:lstStyle/>
          <a:p>
            <a:r>
              <a:rPr lang="fr-FR" sz="2000" b="1" dirty="0">
                <a:solidFill>
                  <a:schemeClr val="accent4"/>
                </a:solidFill>
              </a:rPr>
              <a:t>1 238 entreprises à mission au 31/07/2023</a:t>
            </a:r>
          </a:p>
        </p:txBody>
      </p:sp>
      <p:sp>
        <p:nvSpPr>
          <p:cNvPr id="6" name="ZoneTexte 5">
            <a:extLst>
              <a:ext uri="{FF2B5EF4-FFF2-40B4-BE49-F238E27FC236}">
                <a16:creationId xmlns:a16="http://schemas.microsoft.com/office/drawing/2014/main" id="{7CC271BA-2FBD-49F4-B3A8-CF94DFBDDD10}"/>
              </a:ext>
            </a:extLst>
          </p:cNvPr>
          <p:cNvSpPr txBox="1"/>
          <p:nvPr/>
        </p:nvSpPr>
        <p:spPr>
          <a:xfrm>
            <a:off x="1163451" y="111034"/>
            <a:ext cx="7874409" cy="1456699"/>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Données chiffrées</a:t>
            </a:r>
          </a:p>
          <a:p>
            <a:pPr algn="ctr"/>
            <a:endParaRPr lang="fr-FR" dirty="0"/>
          </a:p>
        </p:txBody>
      </p:sp>
      <p:pic>
        <p:nvPicPr>
          <p:cNvPr id="2" name="Image 1">
            <a:extLst>
              <a:ext uri="{FF2B5EF4-FFF2-40B4-BE49-F238E27FC236}">
                <a16:creationId xmlns:a16="http://schemas.microsoft.com/office/drawing/2014/main" id="{CBDF595F-FD96-4053-9FA2-E10D241B23A5}"/>
              </a:ext>
            </a:extLst>
          </p:cNvPr>
          <p:cNvPicPr>
            <a:picLocks noChangeAspect="1"/>
          </p:cNvPicPr>
          <p:nvPr/>
        </p:nvPicPr>
        <p:blipFill>
          <a:blip r:embed="rId4"/>
          <a:stretch>
            <a:fillRect/>
          </a:stretch>
        </p:blipFill>
        <p:spPr>
          <a:xfrm>
            <a:off x="254579" y="1185922"/>
            <a:ext cx="3761607" cy="3538300"/>
          </a:xfrm>
          <a:prstGeom prst="rect">
            <a:avLst/>
          </a:prstGeom>
        </p:spPr>
      </p:pic>
      <p:sp>
        <p:nvSpPr>
          <p:cNvPr id="9" name="ZoneTexte 8">
            <a:extLst>
              <a:ext uri="{FF2B5EF4-FFF2-40B4-BE49-F238E27FC236}">
                <a16:creationId xmlns:a16="http://schemas.microsoft.com/office/drawing/2014/main" id="{A99BCE6E-63EC-4807-A8B9-1BE4E965DE10}"/>
              </a:ext>
            </a:extLst>
          </p:cNvPr>
          <p:cNvSpPr txBox="1"/>
          <p:nvPr/>
        </p:nvSpPr>
        <p:spPr>
          <a:xfrm>
            <a:off x="4163153" y="2394250"/>
            <a:ext cx="3279428" cy="1815882"/>
          </a:xfrm>
          <a:prstGeom prst="rect">
            <a:avLst/>
          </a:prstGeom>
          <a:noFill/>
        </p:spPr>
        <p:txBody>
          <a:bodyPr wrap="square" rtlCol="0">
            <a:spAutoFit/>
          </a:bodyPr>
          <a:lstStyle/>
          <a:p>
            <a:pPr marL="285750" indent="-285750">
              <a:buFont typeface="Wingdings" panose="05000000000000000000" pitchFamily="2" charset="2"/>
              <a:buChar char="ü"/>
            </a:pPr>
            <a:r>
              <a:rPr lang="fr-FR" sz="1600" dirty="0"/>
              <a:t>80% ont moins de 50 salariés</a:t>
            </a:r>
          </a:p>
          <a:p>
            <a:pPr marL="285750" indent="-285750">
              <a:buFont typeface="Wingdings" panose="05000000000000000000" pitchFamily="2" charset="2"/>
              <a:buChar char="ü"/>
            </a:pPr>
            <a:r>
              <a:rPr lang="fr-FR" sz="1600" dirty="0"/>
              <a:t>De plus en plus d’attrait pour les ETI et grands compte</a:t>
            </a:r>
          </a:p>
          <a:p>
            <a:pPr marL="285750" indent="-285750">
              <a:buFont typeface="Wingdings" panose="05000000000000000000" pitchFamily="2" charset="2"/>
              <a:buChar char="ü"/>
            </a:pPr>
            <a:r>
              <a:rPr lang="fr-FR" sz="1600" dirty="0"/>
              <a:t>Secteur des services le plus représenté (79 %)</a:t>
            </a:r>
          </a:p>
          <a:p>
            <a:pPr marL="285750" indent="-285750">
              <a:buFont typeface="Wingdings" panose="05000000000000000000" pitchFamily="2" charset="2"/>
              <a:buChar char="ü"/>
            </a:pPr>
            <a:r>
              <a:rPr lang="fr-FR" sz="1600" dirty="0"/>
              <a:t>73 % sont créées après 2010</a:t>
            </a:r>
          </a:p>
          <a:p>
            <a:pPr marL="285750" indent="-285750">
              <a:buFont typeface="Wingdings" panose="05000000000000000000" pitchFamily="2" charset="2"/>
              <a:buChar char="ü"/>
            </a:pPr>
            <a:r>
              <a:rPr lang="fr-FR" sz="1600" dirty="0"/>
              <a:t>10 % ont un label RSE</a:t>
            </a:r>
          </a:p>
        </p:txBody>
      </p:sp>
      <p:sp>
        <p:nvSpPr>
          <p:cNvPr id="10" name="ZoneTexte 9">
            <a:extLst>
              <a:ext uri="{FF2B5EF4-FFF2-40B4-BE49-F238E27FC236}">
                <a16:creationId xmlns:a16="http://schemas.microsoft.com/office/drawing/2014/main" id="{90E5A6C1-BE6A-4E56-9F16-50D9BFE2B13A}"/>
              </a:ext>
            </a:extLst>
          </p:cNvPr>
          <p:cNvSpPr txBox="1"/>
          <p:nvPr/>
        </p:nvSpPr>
        <p:spPr>
          <a:xfrm>
            <a:off x="1166156" y="4857482"/>
            <a:ext cx="4938073" cy="1323439"/>
          </a:xfrm>
          <a:prstGeom prst="rect">
            <a:avLst/>
          </a:prstGeom>
          <a:noFill/>
        </p:spPr>
        <p:txBody>
          <a:bodyPr wrap="square">
            <a:spAutoFit/>
          </a:bodyPr>
          <a:lstStyle/>
          <a:p>
            <a:r>
              <a:rPr lang="fr-FR" sz="1600" dirty="0"/>
              <a:t>Le secteur de la tech représente 10 % des sociétés à mission aujourd’hui suivi par le secteur de la finance et l’assurance, de l’immobilier / construction puis du secteur du tourisme / hôtellerie.</a:t>
            </a:r>
          </a:p>
        </p:txBody>
      </p:sp>
      <p:sp>
        <p:nvSpPr>
          <p:cNvPr id="4" name="ZoneTexte 3">
            <a:extLst>
              <a:ext uri="{FF2B5EF4-FFF2-40B4-BE49-F238E27FC236}">
                <a16:creationId xmlns:a16="http://schemas.microsoft.com/office/drawing/2014/main" id="{889957EC-AC72-4E6F-8A3C-52C3F8018420}"/>
              </a:ext>
            </a:extLst>
          </p:cNvPr>
          <p:cNvSpPr txBox="1"/>
          <p:nvPr/>
        </p:nvSpPr>
        <p:spPr>
          <a:xfrm>
            <a:off x="7952719" y="416481"/>
            <a:ext cx="3984702" cy="769441"/>
          </a:xfrm>
          <a:prstGeom prst="rect">
            <a:avLst/>
          </a:prstGeom>
          <a:solidFill>
            <a:schemeClr val="tx2">
              <a:lumMod val="60000"/>
              <a:lumOff val="40000"/>
            </a:schemeClr>
          </a:solidFill>
        </p:spPr>
        <p:txBody>
          <a:bodyPr wrap="square" rtlCol="0">
            <a:spAutoFit/>
          </a:bodyPr>
          <a:lstStyle/>
          <a:p>
            <a:pPr algn="ctr"/>
            <a:r>
              <a:rPr lang="fr-FR" sz="2200" b="1" dirty="0">
                <a:solidFill>
                  <a:schemeClr val="bg1"/>
                </a:solidFill>
              </a:rPr>
              <a:t>Objectifs : 10 000 sociétés à mission en 2025 !</a:t>
            </a:r>
          </a:p>
        </p:txBody>
      </p:sp>
    </p:spTree>
    <p:extLst>
      <p:ext uri="{BB962C8B-B14F-4D97-AF65-F5344CB8AC3E}">
        <p14:creationId xmlns:p14="http://schemas.microsoft.com/office/powerpoint/2010/main" val="36175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a:extLst>
              <a:ext uri="{FF2B5EF4-FFF2-40B4-BE49-F238E27FC236}">
                <a16:creationId xmlns:a16="http://schemas.microsoft.com/office/drawing/2014/main" id="{665AC968-CCE8-45D3-B3AF-62BE6F4C16DC}"/>
              </a:ext>
            </a:extLst>
          </p:cNvPr>
          <p:cNvSpPr txBox="1">
            <a:spLocks noGrp="1"/>
          </p:cNvSpPr>
          <p:nvPr>
            <p:ph type="title"/>
          </p:nvPr>
        </p:nvSpPr>
        <p:spPr>
          <a:xfrm>
            <a:off x="937839" y="167813"/>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Ce que dit la loi</a:t>
            </a:r>
            <a:endParaRPr lang="fr-FR" dirty="0"/>
          </a:p>
        </p:txBody>
      </p:sp>
      <p:pic>
        <p:nvPicPr>
          <p:cNvPr id="5" name="Image 4">
            <a:extLst>
              <a:ext uri="{FF2B5EF4-FFF2-40B4-BE49-F238E27FC236}">
                <a16:creationId xmlns:a16="http://schemas.microsoft.com/office/drawing/2014/main" id="{61FE85C1-E308-45A0-B8D8-734299A80FD3}"/>
              </a:ext>
            </a:extLst>
          </p:cNvPr>
          <p:cNvPicPr>
            <a:picLocks noChangeAspect="1"/>
          </p:cNvPicPr>
          <p:nvPr/>
        </p:nvPicPr>
        <p:blipFill>
          <a:blip r:embed="rId2"/>
          <a:stretch>
            <a:fillRect/>
          </a:stretch>
        </p:blipFill>
        <p:spPr>
          <a:xfrm>
            <a:off x="455882" y="6370278"/>
            <a:ext cx="2420322" cy="487722"/>
          </a:xfrm>
          <a:prstGeom prst="rect">
            <a:avLst/>
          </a:prstGeom>
        </p:spPr>
      </p:pic>
      <p:sp>
        <p:nvSpPr>
          <p:cNvPr id="6" name="ZoneTexte 5">
            <a:extLst>
              <a:ext uri="{FF2B5EF4-FFF2-40B4-BE49-F238E27FC236}">
                <a16:creationId xmlns:a16="http://schemas.microsoft.com/office/drawing/2014/main" id="{C54AAB69-C007-4252-B302-902A12A8548D}"/>
              </a:ext>
            </a:extLst>
          </p:cNvPr>
          <p:cNvSpPr txBox="1"/>
          <p:nvPr/>
        </p:nvSpPr>
        <p:spPr>
          <a:xfrm>
            <a:off x="271463" y="1241212"/>
            <a:ext cx="6105524" cy="369332"/>
          </a:xfrm>
          <a:prstGeom prst="rect">
            <a:avLst/>
          </a:prstGeom>
          <a:noFill/>
        </p:spPr>
        <p:txBody>
          <a:bodyPr wrap="square">
            <a:spAutoFit/>
          </a:bodyPr>
          <a:lstStyle/>
          <a:p>
            <a:pPr marL="0" indent="0">
              <a:buNone/>
            </a:pPr>
            <a:r>
              <a:rPr lang="fr-FR" sz="1800" b="1" dirty="0">
                <a:solidFill>
                  <a:srgbClr val="7030A0"/>
                </a:solidFill>
              </a:rPr>
              <a:t>L’OTI doit réaliser les diligences suivantes :</a:t>
            </a:r>
          </a:p>
        </p:txBody>
      </p:sp>
      <p:sp>
        <p:nvSpPr>
          <p:cNvPr id="8" name="ZoneTexte 7">
            <a:extLst>
              <a:ext uri="{FF2B5EF4-FFF2-40B4-BE49-F238E27FC236}">
                <a16:creationId xmlns:a16="http://schemas.microsoft.com/office/drawing/2014/main" id="{BF46741A-9015-4443-BA49-EF69AABD3D68}"/>
              </a:ext>
            </a:extLst>
          </p:cNvPr>
          <p:cNvSpPr txBox="1"/>
          <p:nvPr/>
        </p:nvSpPr>
        <p:spPr>
          <a:xfrm>
            <a:off x="331682" y="1789776"/>
            <a:ext cx="10501312" cy="584775"/>
          </a:xfrm>
          <a:prstGeom prst="rect">
            <a:avLst/>
          </a:prstGeom>
          <a:noFill/>
        </p:spPr>
        <p:txBody>
          <a:bodyPr wrap="square">
            <a:spAutoFit/>
          </a:bodyPr>
          <a:lstStyle/>
          <a:p>
            <a:pPr marL="285750" indent="-285750">
              <a:buFont typeface="Wingdings" panose="05000000000000000000" pitchFamily="2" charset="2"/>
              <a:buChar char="Ø"/>
            </a:pPr>
            <a:r>
              <a:rPr lang="fr-FR" sz="1600" dirty="0"/>
              <a:t>« 1° Examen de l’ensemble des documents détenus par la société utiles à la formation de son avis, notamment les rapports annuels ;</a:t>
            </a:r>
          </a:p>
        </p:txBody>
      </p:sp>
      <p:sp>
        <p:nvSpPr>
          <p:cNvPr id="10" name="ZoneTexte 9">
            <a:extLst>
              <a:ext uri="{FF2B5EF4-FFF2-40B4-BE49-F238E27FC236}">
                <a16:creationId xmlns:a16="http://schemas.microsoft.com/office/drawing/2014/main" id="{EAB063DE-23A7-4B09-AEF8-20200081FC69}"/>
              </a:ext>
            </a:extLst>
          </p:cNvPr>
          <p:cNvSpPr txBox="1"/>
          <p:nvPr/>
        </p:nvSpPr>
        <p:spPr>
          <a:xfrm>
            <a:off x="337306" y="2388501"/>
            <a:ext cx="10587038" cy="584775"/>
          </a:xfrm>
          <a:prstGeom prst="rect">
            <a:avLst/>
          </a:prstGeom>
          <a:noFill/>
        </p:spPr>
        <p:txBody>
          <a:bodyPr wrap="square">
            <a:spAutoFit/>
          </a:bodyPr>
          <a:lstStyle/>
          <a:p>
            <a:pPr marL="285750" indent="-285750">
              <a:buFont typeface="Wingdings" panose="05000000000000000000" pitchFamily="2" charset="2"/>
              <a:buChar char="Ø"/>
            </a:pPr>
            <a:r>
              <a:rPr lang="fr-FR" sz="1600" dirty="0"/>
              <a:t>« 2° Entretien avec le CM ou le référent de mission sur son appréciation de l’exécution du ou des objectifs ainsi que, s’il y a lieu, les parties prenantes ;</a:t>
            </a:r>
          </a:p>
        </p:txBody>
      </p:sp>
      <p:sp>
        <p:nvSpPr>
          <p:cNvPr id="12" name="ZoneTexte 11">
            <a:extLst>
              <a:ext uri="{FF2B5EF4-FFF2-40B4-BE49-F238E27FC236}">
                <a16:creationId xmlns:a16="http://schemas.microsoft.com/office/drawing/2014/main" id="{174E9707-1A74-4303-A481-36572F30F466}"/>
              </a:ext>
            </a:extLst>
          </p:cNvPr>
          <p:cNvSpPr txBox="1"/>
          <p:nvPr/>
        </p:nvSpPr>
        <p:spPr>
          <a:xfrm>
            <a:off x="331682" y="3095929"/>
            <a:ext cx="11103081" cy="830997"/>
          </a:xfrm>
          <a:prstGeom prst="rect">
            <a:avLst/>
          </a:prstGeom>
          <a:noFill/>
        </p:spPr>
        <p:txBody>
          <a:bodyPr wrap="square">
            <a:spAutoFit/>
          </a:bodyPr>
          <a:lstStyle/>
          <a:p>
            <a:pPr marL="285750" indent="-285750">
              <a:buFont typeface="Wingdings" panose="05000000000000000000" pitchFamily="2" charset="2"/>
              <a:buChar char="Ø"/>
            </a:pPr>
            <a:r>
              <a:rPr lang="fr-FR" sz="1600" dirty="0"/>
              <a:t>« 3° Entretiens avec l’organe en charge de la gestion de la société sur la manière dont la société exécute son ou ses objectifs, sur les actions menées et les moyens financiers et non financiers affectés, comportant le cas échéant l’application de référentiels, normes ou labels sectoriels formalisant de bonnes pratiques professionnelles ;</a:t>
            </a:r>
          </a:p>
        </p:txBody>
      </p:sp>
      <p:sp>
        <p:nvSpPr>
          <p:cNvPr id="14" name="ZoneTexte 13">
            <a:extLst>
              <a:ext uri="{FF2B5EF4-FFF2-40B4-BE49-F238E27FC236}">
                <a16:creationId xmlns:a16="http://schemas.microsoft.com/office/drawing/2014/main" id="{6C447F8A-D4A6-4C2F-8169-818B6D7CEE28}"/>
              </a:ext>
            </a:extLst>
          </p:cNvPr>
          <p:cNvSpPr txBox="1"/>
          <p:nvPr/>
        </p:nvSpPr>
        <p:spPr>
          <a:xfrm>
            <a:off x="331682" y="4058532"/>
            <a:ext cx="10798279" cy="1323439"/>
          </a:xfrm>
          <a:prstGeom prst="rect">
            <a:avLst/>
          </a:prstGeom>
          <a:noFill/>
        </p:spPr>
        <p:txBody>
          <a:bodyPr wrap="square">
            <a:spAutoFit/>
          </a:bodyPr>
          <a:lstStyle/>
          <a:p>
            <a:pPr marL="285750" indent="-285750">
              <a:buFont typeface="Wingdings" panose="05000000000000000000" pitchFamily="2" charset="2"/>
              <a:buChar char="Ø"/>
            </a:pPr>
            <a:r>
              <a:rPr lang="fr-FR" sz="1600" dirty="0"/>
              <a:t>« 4° Identification de l’existence d’objectifs opérationnels ou d’indicateurs clés de suivi et de mesures des résultats atteints par la société pour chaque objectif. Le cas échéant, il examine par échantillonnage les procédures de mesure de ces résultats, en ce compris les procédures de collecte, de compilation, d’élaboration, de traitement et de contrôle des informations, et réalise des tests de détails, s’il y a lieu par des vérifications sur site ;</a:t>
            </a:r>
          </a:p>
        </p:txBody>
      </p:sp>
      <p:sp>
        <p:nvSpPr>
          <p:cNvPr id="16" name="ZoneTexte 15">
            <a:extLst>
              <a:ext uri="{FF2B5EF4-FFF2-40B4-BE49-F238E27FC236}">
                <a16:creationId xmlns:a16="http://schemas.microsoft.com/office/drawing/2014/main" id="{2C9DB6FE-71AF-46EB-BCEC-09C424C4702B}"/>
              </a:ext>
            </a:extLst>
          </p:cNvPr>
          <p:cNvSpPr txBox="1"/>
          <p:nvPr/>
        </p:nvSpPr>
        <p:spPr>
          <a:xfrm>
            <a:off x="331682" y="5484340"/>
            <a:ext cx="10253662" cy="584775"/>
          </a:xfrm>
          <a:prstGeom prst="rect">
            <a:avLst/>
          </a:prstGeom>
          <a:noFill/>
        </p:spPr>
        <p:txBody>
          <a:bodyPr wrap="square">
            <a:spAutoFit/>
          </a:bodyPr>
          <a:lstStyle/>
          <a:p>
            <a:pPr marL="285750" indent="-285750">
              <a:buFont typeface="Wingdings" panose="05000000000000000000" pitchFamily="2" charset="2"/>
              <a:buChar char="Ø"/>
            </a:pPr>
            <a:r>
              <a:rPr lang="fr-FR" sz="1600" dirty="0"/>
              <a:t>« 5° Il procède à toute autre diligence qu’il estime nécessaire à l’exercice de sa mission, y compris, s’il y a lieu, par des vérifications sur site, avec leur accord, des entités concernées par un ou plusieurs.</a:t>
            </a:r>
          </a:p>
        </p:txBody>
      </p:sp>
    </p:spTree>
    <p:extLst>
      <p:ext uri="{BB962C8B-B14F-4D97-AF65-F5344CB8AC3E}">
        <p14:creationId xmlns:p14="http://schemas.microsoft.com/office/powerpoint/2010/main" val="396904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6" name="ZoneTexte 5">
            <a:extLst>
              <a:ext uri="{FF2B5EF4-FFF2-40B4-BE49-F238E27FC236}">
                <a16:creationId xmlns:a16="http://schemas.microsoft.com/office/drawing/2014/main" id="{0C63B475-2C0F-49AA-9241-B583F633495F}"/>
              </a:ext>
            </a:extLst>
          </p:cNvPr>
          <p:cNvSpPr txBox="1"/>
          <p:nvPr/>
        </p:nvSpPr>
        <p:spPr>
          <a:xfrm>
            <a:off x="1162406" y="196381"/>
            <a:ext cx="7874409" cy="1456699"/>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Ce que dit la loi</a:t>
            </a:r>
            <a:endParaRPr lang="fr-FR" dirty="0"/>
          </a:p>
        </p:txBody>
      </p:sp>
      <p:sp>
        <p:nvSpPr>
          <p:cNvPr id="9" name="ZoneTexte 8">
            <a:extLst>
              <a:ext uri="{FF2B5EF4-FFF2-40B4-BE49-F238E27FC236}">
                <a16:creationId xmlns:a16="http://schemas.microsoft.com/office/drawing/2014/main" id="{D22E2B13-3DFE-473F-8184-AF6F4D01F605}"/>
              </a:ext>
            </a:extLst>
          </p:cNvPr>
          <p:cNvSpPr txBox="1"/>
          <p:nvPr/>
        </p:nvSpPr>
        <p:spPr>
          <a:xfrm>
            <a:off x="1038225" y="4748441"/>
            <a:ext cx="10632142" cy="1200329"/>
          </a:xfrm>
          <a:prstGeom prst="rect">
            <a:avLst/>
          </a:prstGeom>
          <a:noFill/>
        </p:spPr>
        <p:txBody>
          <a:bodyPr wrap="square">
            <a:spAutoFit/>
          </a:bodyPr>
          <a:lstStyle/>
          <a:p>
            <a:endParaRPr lang="fr-FR" dirty="0"/>
          </a:p>
          <a:p>
            <a:pPr marL="742950" lvl="1" indent="-285750">
              <a:buFont typeface="Courier New" panose="02070309020205020404" pitchFamily="49" charset="0"/>
              <a:buChar char="o"/>
            </a:pPr>
            <a:r>
              <a:rPr lang="fr-FR" dirty="0"/>
              <a:t>24 mois qui suivent la date de modification des statuts pour les mutuelles, unions, fédérations et coopératives de moins de 50 salariés.</a:t>
            </a:r>
          </a:p>
          <a:p>
            <a:endParaRPr lang="fr-FR" dirty="0"/>
          </a:p>
        </p:txBody>
      </p:sp>
      <p:sp>
        <p:nvSpPr>
          <p:cNvPr id="7" name="ZoneTexte 6">
            <a:extLst>
              <a:ext uri="{FF2B5EF4-FFF2-40B4-BE49-F238E27FC236}">
                <a16:creationId xmlns:a16="http://schemas.microsoft.com/office/drawing/2014/main" id="{08DE8452-60EC-4766-8F60-75862DFF6B72}"/>
              </a:ext>
            </a:extLst>
          </p:cNvPr>
          <p:cNvSpPr txBox="1"/>
          <p:nvPr/>
        </p:nvSpPr>
        <p:spPr>
          <a:xfrm>
            <a:off x="678008" y="1591808"/>
            <a:ext cx="10428142" cy="646331"/>
          </a:xfrm>
          <a:prstGeom prst="rect">
            <a:avLst/>
          </a:prstGeom>
          <a:noFill/>
        </p:spPr>
        <p:txBody>
          <a:bodyPr wrap="square">
            <a:spAutoFit/>
          </a:bodyPr>
          <a:lstStyle/>
          <a:p>
            <a:pPr marL="285750" indent="-285750">
              <a:buFont typeface="Wingdings" panose="05000000000000000000" pitchFamily="2" charset="2"/>
              <a:buChar char="Ø"/>
            </a:pPr>
            <a:r>
              <a:rPr lang="fr-FR" dirty="0"/>
              <a:t>Vérification des objectifs statutaires des sociétés à mission tous les 2 ans pour les entreprises de plus de 50 salariés et tous les 3 ans pour les entreprises de moins de 50 salariés</a:t>
            </a:r>
          </a:p>
        </p:txBody>
      </p:sp>
      <p:sp>
        <p:nvSpPr>
          <p:cNvPr id="10" name="ZoneTexte 9">
            <a:extLst>
              <a:ext uri="{FF2B5EF4-FFF2-40B4-BE49-F238E27FC236}">
                <a16:creationId xmlns:a16="http://schemas.microsoft.com/office/drawing/2014/main" id="{610DE30E-2334-4F8B-AED5-D5FCA7498685}"/>
              </a:ext>
            </a:extLst>
          </p:cNvPr>
          <p:cNvSpPr txBox="1"/>
          <p:nvPr/>
        </p:nvSpPr>
        <p:spPr>
          <a:xfrm>
            <a:off x="678008" y="2558493"/>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La première vérification doit intervenir dans les :</a:t>
            </a:r>
          </a:p>
        </p:txBody>
      </p:sp>
      <p:sp>
        <p:nvSpPr>
          <p:cNvPr id="11" name="ZoneTexte 10">
            <a:extLst>
              <a:ext uri="{FF2B5EF4-FFF2-40B4-BE49-F238E27FC236}">
                <a16:creationId xmlns:a16="http://schemas.microsoft.com/office/drawing/2014/main" id="{F922FB48-525A-4AB4-9758-5DB1C4D51323}"/>
              </a:ext>
            </a:extLst>
          </p:cNvPr>
          <p:cNvSpPr txBox="1"/>
          <p:nvPr/>
        </p:nvSpPr>
        <p:spPr>
          <a:xfrm>
            <a:off x="1038225" y="3078958"/>
            <a:ext cx="8877300" cy="923330"/>
          </a:xfrm>
          <a:prstGeom prst="rect">
            <a:avLst/>
          </a:prstGeom>
          <a:noFill/>
        </p:spPr>
        <p:txBody>
          <a:bodyPr wrap="square">
            <a:spAutoFit/>
          </a:bodyPr>
          <a:lstStyle/>
          <a:p>
            <a:pPr marL="742950" lvl="1" indent="-285750">
              <a:buFont typeface="Courier New" panose="02070309020205020404" pitchFamily="49" charset="0"/>
              <a:buChar char="o"/>
            </a:pPr>
            <a:r>
              <a:rPr lang="fr-FR" dirty="0"/>
              <a:t>18 mois qui suivent la publication de la déclaration de la qualité de société à mission au registre du commerce et des sociétés pour les entreprises de plus de 50 salariés ;</a:t>
            </a:r>
          </a:p>
        </p:txBody>
      </p:sp>
      <p:sp>
        <p:nvSpPr>
          <p:cNvPr id="12" name="ZoneTexte 11">
            <a:extLst>
              <a:ext uri="{FF2B5EF4-FFF2-40B4-BE49-F238E27FC236}">
                <a16:creationId xmlns:a16="http://schemas.microsoft.com/office/drawing/2014/main" id="{1A186583-7FC8-465B-A7D3-18A0B095E0D9}"/>
              </a:ext>
            </a:extLst>
          </p:cNvPr>
          <p:cNvSpPr txBox="1"/>
          <p:nvPr/>
        </p:nvSpPr>
        <p:spPr>
          <a:xfrm>
            <a:off x="1038225" y="3964696"/>
            <a:ext cx="6105524" cy="369332"/>
          </a:xfrm>
          <a:prstGeom prst="rect">
            <a:avLst/>
          </a:prstGeom>
          <a:noFill/>
        </p:spPr>
        <p:txBody>
          <a:bodyPr wrap="square">
            <a:spAutoFit/>
          </a:bodyPr>
          <a:lstStyle/>
          <a:p>
            <a:pPr marL="742950" lvl="1" indent="-285750">
              <a:buFont typeface="Courier New" panose="02070309020205020404" pitchFamily="49" charset="0"/>
              <a:buChar char="o"/>
            </a:pPr>
            <a:r>
              <a:rPr lang="fr-FR" dirty="0"/>
              <a:t>24 mois les entreprises de moins de 50 salariés ;</a:t>
            </a:r>
          </a:p>
        </p:txBody>
      </p:sp>
      <p:sp>
        <p:nvSpPr>
          <p:cNvPr id="14" name="ZoneTexte 13">
            <a:extLst>
              <a:ext uri="{FF2B5EF4-FFF2-40B4-BE49-F238E27FC236}">
                <a16:creationId xmlns:a16="http://schemas.microsoft.com/office/drawing/2014/main" id="{CD03C9E2-3F73-4126-A814-01582B18F58C}"/>
              </a:ext>
            </a:extLst>
          </p:cNvPr>
          <p:cNvSpPr txBox="1"/>
          <p:nvPr/>
        </p:nvSpPr>
        <p:spPr>
          <a:xfrm>
            <a:off x="1038225" y="4362928"/>
            <a:ext cx="8667750" cy="646331"/>
          </a:xfrm>
          <a:prstGeom prst="rect">
            <a:avLst/>
          </a:prstGeom>
          <a:noFill/>
        </p:spPr>
        <p:txBody>
          <a:bodyPr wrap="square">
            <a:spAutoFit/>
          </a:bodyPr>
          <a:lstStyle/>
          <a:p>
            <a:pPr marL="742950" lvl="1" indent="-285750">
              <a:buFont typeface="Courier New" panose="02070309020205020404" pitchFamily="49" charset="0"/>
              <a:buChar char="o"/>
            </a:pPr>
            <a:r>
              <a:rPr lang="fr-FR" dirty="0"/>
              <a:t>18 mois qui suivent la date de modification des statuts pour les mutuelles, unions, fédérations et coopératives de plus de 50 salariés ;</a:t>
            </a:r>
          </a:p>
        </p:txBody>
      </p:sp>
    </p:spTree>
    <p:extLst>
      <p:ext uri="{BB962C8B-B14F-4D97-AF65-F5344CB8AC3E}">
        <p14:creationId xmlns:p14="http://schemas.microsoft.com/office/powerpoint/2010/main" val="4240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33FABE7-2C6E-456B-82C5-F7E43EBCE51D}"/>
              </a:ext>
            </a:extLst>
          </p:cNvPr>
          <p:cNvPicPr>
            <a:picLocks noChangeAspect="1"/>
          </p:cNvPicPr>
          <p:nvPr/>
        </p:nvPicPr>
        <p:blipFill>
          <a:blip r:embed="rId2"/>
          <a:stretch>
            <a:fillRect/>
          </a:stretch>
        </p:blipFill>
        <p:spPr>
          <a:xfrm>
            <a:off x="9274002" y="433387"/>
            <a:ext cx="2143125" cy="2143125"/>
          </a:xfrm>
          <a:prstGeom prst="rect">
            <a:avLst/>
          </a:prstGeom>
        </p:spPr>
      </p:pic>
      <p:sp>
        <p:nvSpPr>
          <p:cNvPr id="6" name="ZoneTexte 5">
            <a:extLst>
              <a:ext uri="{FF2B5EF4-FFF2-40B4-BE49-F238E27FC236}">
                <a16:creationId xmlns:a16="http://schemas.microsoft.com/office/drawing/2014/main" id="{716E312F-BCA8-4B8E-AD76-051A2EB1134A}"/>
              </a:ext>
            </a:extLst>
          </p:cNvPr>
          <p:cNvSpPr txBox="1"/>
          <p:nvPr/>
        </p:nvSpPr>
        <p:spPr>
          <a:xfrm>
            <a:off x="534815" y="1587205"/>
            <a:ext cx="8339137" cy="923330"/>
          </a:xfrm>
          <a:prstGeom prst="rect">
            <a:avLst/>
          </a:prstGeom>
          <a:noFill/>
        </p:spPr>
        <p:txBody>
          <a:bodyPr wrap="square">
            <a:spAutoFit/>
          </a:bodyPr>
          <a:lstStyle/>
          <a:p>
            <a:pPr marL="285750" indent="-285750">
              <a:buFont typeface="Wingdings" panose="05000000000000000000" pitchFamily="2" charset="2"/>
              <a:buChar char="Ø"/>
            </a:pPr>
            <a:r>
              <a:rPr lang="fr-FR" dirty="0"/>
              <a:t>L’OTI est désigné parmi les organismes accrédités à cet effet par le Comité français d'accréditation (Cofrac) ou par tout autre organisme d'accréditation signataire de l'accord de reconnaissance multilatéral ;</a:t>
            </a:r>
          </a:p>
        </p:txBody>
      </p:sp>
      <p:sp>
        <p:nvSpPr>
          <p:cNvPr id="8" name="ZoneTexte 7">
            <a:extLst>
              <a:ext uri="{FF2B5EF4-FFF2-40B4-BE49-F238E27FC236}">
                <a16:creationId xmlns:a16="http://schemas.microsoft.com/office/drawing/2014/main" id="{6D981C6C-2BB4-46D4-AD7B-903F9FFA5BDB}"/>
              </a:ext>
            </a:extLst>
          </p:cNvPr>
          <p:cNvSpPr txBox="1"/>
          <p:nvPr/>
        </p:nvSpPr>
        <p:spPr>
          <a:xfrm>
            <a:off x="534815" y="2802580"/>
            <a:ext cx="8596668" cy="646331"/>
          </a:xfrm>
          <a:prstGeom prst="rect">
            <a:avLst/>
          </a:prstGeom>
          <a:noFill/>
        </p:spPr>
        <p:txBody>
          <a:bodyPr wrap="square">
            <a:spAutoFit/>
          </a:bodyPr>
          <a:lstStyle/>
          <a:p>
            <a:pPr marL="285750" indent="-285750">
              <a:buFont typeface="Wingdings" panose="05000000000000000000" pitchFamily="2" charset="2"/>
              <a:buChar char="Ø"/>
            </a:pPr>
            <a:r>
              <a:rPr lang="fr-FR" dirty="0"/>
              <a:t>L’OTI déjà accrédité pour la vérification de la DPEF peut demander l’extension de son champ d’accréditation pour les sociétés à mission ; </a:t>
            </a:r>
          </a:p>
        </p:txBody>
      </p:sp>
      <p:sp>
        <p:nvSpPr>
          <p:cNvPr id="10" name="ZoneTexte 9">
            <a:extLst>
              <a:ext uri="{FF2B5EF4-FFF2-40B4-BE49-F238E27FC236}">
                <a16:creationId xmlns:a16="http://schemas.microsoft.com/office/drawing/2014/main" id="{829E8E74-C2E9-4375-8247-075FA3CB79CF}"/>
              </a:ext>
            </a:extLst>
          </p:cNvPr>
          <p:cNvSpPr txBox="1"/>
          <p:nvPr/>
        </p:nvSpPr>
        <p:spPr>
          <a:xfrm>
            <a:off x="534815" y="3837833"/>
            <a:ext cx="8739187" cy="646331"/>
          </a:xfrm>
          <a:prstGeom prst="rect">
            <a:avLst/>
          </a:prstGeom>
          <a:noFill/>
        </p:spPr>
        <p:txBody>
          <a:bodyPr wrap="square">
            <a:spAutoFit/>
          </a:bodyPr>
          <a:lstStyle/>
          <a:p>
            <a:pPr marL="285750" indent="-285750">
              <a:buFont typeface="Wingdings" panose="05000000000000000000" pitchFamily="2" charset="2"/>
              <a:buChar char="Ø"/>
            </a:pPr>
            <a:r>
              <a:rPr lang="fr-FR" dirty="0"/>
              <a:t>L’OTI est désigné par l'organe en charge de la gestion et est désigné pour une durée initiale qui ne peut excéder six exercices ;</a:t>
            </a:r>
          </a:p>
        </p:txBody>
      </p:sp>
      <p:sp>
        <p:nvSpPr>
          <p:cNvPr id="12" name="ZoneTexte 11">
            <a:extLst>
              <a:ext uri="{FF2B5EF4-FFF2-40B4-BE49-F238E27FC236}">
                <a16:creationId xmlns:a16="http://schemas.microsoft.com/office/drawing/2014/main" id="{14E49251-CEE3-410B-823C-FA65E369C5E9}"/>
              </a:ext>
            </a:extLst>
          </p:cNvPr>
          <p:cNvSpPr txBox="1"/>
          <p:nvPr/>
        </p:nvSpPr>
        <p:spPr>
          <a:xfrm>
            <a:off x="534815" y="4886081"/>
            <a:ext cx="9529763" cy="646331"/>
          </a:xfrm>
          <a:prstGeom prst="rect">
            <a:avLst/>
          </a:prstGeom>
          <a:noFill/>
        </p:spPr>
        <p:txBody>
          <a:bodyPr wrap="square">
            <a:spAutoFit/>
          </a:bodyPr>
          <a:lstStyle/>
          <a:p>
            <a:pPr marL="285750" indent="-285750">
              <a:buFont typeface="Wingdings" panose="05000000000000000000" pitchFamily="2" charset="2"/>
              <a:buChar char="Ø"/>
            </a:pPr>
            <a:r>
              <a:rPr lang="fr-FR" dirty="0"/>
              <a:t>Être soi-même une société à mission ou en chemin pour le devenir constitue un bon critère pour évaluer son expérience et sa compréhension du modèle.</a:t>
            </a:r>
          </a:p>
        </p:txBody>
      </p:sp>
      <p:sp>
        <p:nvSpPr>
          <p:cNvPr id="13" name="Titre 6">
            <a:extLst>
              <a:ext uri="{FF2B5EF4-FFF2-40B4-BE49-F238E27FC236}">
                <a16:creationId xmlns:a16="http://schemas.microsoft.com/office/drawing/2014/main" id="{4A9C15E6-E696-4B7A-B828-253E925E585C}"/>
              </a:ext>
            </a:extLst>
          </p:cNvPr>
          <p:cNvSpPr txBox="1">
            <a:spLocks noGrp="1"/>
          </p:cNvSpPr>
          <p:nvPr>
            <p:ph type="title"/>
          </p:nvPr>
        </p:nvSpPr>
        <p:spPr>
          <a:xfrm>
            <a:off x="677690" y="22045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Qui peut auditer ?</a:t>
            </a:r>
          </a:p>
        </p:txBody>
      </p:sp>
      <p:pic>
        <p:nvPicPr>
          <p:cNvPr id="14" name="Image 13">
            <a:extLst>
              <a:ext uri="{FF2B5EF4-FFF2-40B4-BE49-F238E27FC236}">
                <a16:creationId xmlns:a16="http://schemas.microsoft.com/office/drawing/2014/main" id="{2DB0566B-B97C-457F-B011-237377208A25}"/>
              </a:ext>
            </a:extLst>
          </p:cNvPr>
          <p:cNvPicPr>
            <a:picLocks noChangeAspect="1"/>
          </p:cNvPicPr>
          <p:nvPr/>
        </p:nvPicPr>
        <p:blipFill>
          <a:blip r:embed="rId3"/>
          <a:stretch>
            <a:fillRect/>
          </a:stretch>
        </p:blipFill>
        <p:spPr>
          <a:xfrm>
            <a:off x="677690" y="6223926"/>
            <a:ext cx="2420322" cy="487722"/>
          </a:xfrm>
          <a:prstGeom prst="rect">
            <a:avLst/>
          </a:prstGeom>
        </p:spPr>
      </p:pic>
    </p:spTree>
    <p:extLst>
      <p:ext uri="{BB962C8B-B14F-4D97-AF65-F5344CB8AC3E}">
        <p14:creationId xmlns:p14="http://schemas.microsoft.com/office/powerpoint/2010/main" val="20935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FF870E3-454A-46E6-8129-59A966493398}"/>
              </a:ext>
            </a:extLst>
          </p:cNvPr>
          <p:cNvPicPr>
            <a:picLocks noChangeAspect="1"/>
          </p:cNvPicPr>
          <p:nvPr/>
        </p:nvPicPr>
        <p:blipFill>
          <a:blip r:embed="rId2"/>
          <a:stretch>
            <a:fillRect/>
          </a:stretch>
        </p:blipFill>
        <p:spPr>
          <a:xfrm>
            <a:off x="3604001" y="4423514"/>
            <a:ext cx="3657595" cy="1925349"/>
          </a:xfrm>
          <a:prstGeom prst="rect">
            <a:avLst/>
          </a:prstGeom>
        </p:spPr>
      </p:pic>
      <p:pic>
        <p:nvPicPr>
          <p:cNvPr id="5" name="Image 4">
            <a:extLst>
              <a:ext uri="{FF2B5EF4-FFF2-40B4-BE49-F238E27FC236}">
                <a16:creationId xmlns:a16="http://schemas.microsoft.com/office/drawing/2014/main" id="{4DC7C558-1D17-41A8-A423-B85AE5711F61}"/>
              </a:ext>
            </a:extLst>
          </p:cNvPr>
          <p:cNvPicPr>
            <a:picLocks noChangeAspect="1"/>
          </p:cNvPicPr>
          <p:nvPr/>
        </p:nvPicPr>
        <p:blipFill>
          <a:blip r:embed="rId3"/>
          <a:stretch>
            <a:fillRect/>
          </a:stretch>
        </p:blipFill>
        <p:spPr>
          <a:xfrm>
            <a:off x="457388" y="4580166"/>
            <a:ext cx="3086100" cy="1485900"/>
          </a:xfrm>
          <a:prstGeom prst="rect">
            <a:avLst/>
          </a:prstGeom>
        </p:spPr>
      </p:pic>
      <p:pic>
        <p:nvPicPr>
          <p:cNvPr id="6" name="Image 5">
            <a:extLst>
              <a:ext uri="{FF2B5EF4-FFF2-40B4-BE49-F238E27FC236}">
                <a16:creationId xmlns:a16="http://schemas.microsoft.com/office/drawing/2014/main" id="{1CC7A0EA-781A-4133-805D-DFD21E97DDA8}"/>
              </a:ext>
            </a:extLst>
          </p:cNvPr>
          <p:cNvPicPr>
            <a:picLocks noChangeAspect="1"/>
          </p:cNvPicPr>
          <p:nvPr/>
        </p:nvPicPr>
        <p:blipFill>
          <a:blip r:embed="rId4"/>
          <a:stretch>
            <a:fillRect/>
          </a:stretch>
        </p:blipFill>
        <p:spPr>
          <a:xfrm>
            <a:off x="7579363" y="4604658"/>
            <a:ext cx="3009900" cy="1524000"/>
          </a:xfrm>
          <a:prstGeom prst="rect">
            <a:avLst/>
          </a:prstGeom>
        </p:spPr>
      </p:pic>
      <p:sp>
        <p:nvSpPr>
          <p:cNvPr id="7" name="Titre 6">
            <a:extLst>
              <a:ext uri="{FF2B5EF4-FFF2-40B4-BE49-F238E27FC236}">
                <a16:creationId xmlns:a16="http://schemas.microsoft.com/office/drawing/2014/main" id="{4C273419-5925-45EA-8956-72C7350BB474}"/>
              </a:ext>
            </a:extLst>
          </p:cNvPr>
          <p:cNvSpPr txBox="1">
            <a:spLocks noGrp="1"/>
          </p:cNvSpPr>
          <p:nvPr>
            <p:ph type="title"/>
          </p:nvPr>
        </p:nvSpPr>
        <p:spPr>
          <a:xfrm>
            <a:off x="937839" y="241674"/>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Méthodologie</a:t>
            </a:r>
            <a:endParaRPr lang="fr-FR" dirty="0"/>
          </a:p>
        </p:txBody>
      </p:sp>
      <p:sp>
        <p:nvSpPr>
          <p:cNvPr id="9" name="ZoneTexte 8">
            <a:extLst>
              <a:ext uri="{FF2B5EF4-FFF2-40B4-BE49-F238E27FC236}">
                <a16:creationId xmlns:a16="http://schemas.microsoft.com/office/drawing/2014/main" id="{0F5DF279-1ECF-4040-AEF1-1C160D119021}"/>
              </a:ext>
            </a:extLst>
          </p:cNvPr>
          <p:cNvSpPr txBox="1"/>
          <p:nvPr/>
        </p:nvSpPr>
        <p:spPr>
          <a:xfrm>
            <a:off x="457388" y="1703884"/>
            <a:ext cx="5513105" cy="400110"/>
          </a:xfrm>
          <a:prstGeom prst="rect">
            <a:avLst/>
          </a:prstGeom>
          <a:noFill/>
        </p:spPr>
        <p:txBody>
          <a:bodyPr wrap="square" rtlCol="0">
            <a:spAutoFit/>
          </a:bodyPr>
          <a:lstStyle/>
          <a:p>
            <a:r>
              <a:rPr lang="fr-FR" sz="2000" b="1" dirty="0">
                <a:solidFill>
                  <a:srgbClr val="7030A0"/>
                </a:solidFill>
              </a:rPr>
              <a:t>Un guide méthodologique de référence :</a:t>
            </a:r>
          </a:p>
        </p:txBody>
      </p:sp>
      <p:pic>
        <p:nvPicPr>
          <p:cNvPr id="10" name="Image 9">
            <a:extLst>
              <a:ext uri="{FF2B5EF4-FFF2-40B4-BE49-F238E27FC236}">
                <a16:creationId xmlns:a16="http://schemas.microsoft.com/office/drawing/2014/main" id="{F5CCE35D-6471-40DF-ADBF-40B1FA3A35C4}"/>
              </a:ext>
            </a:extLst>
          </p:cNvPr>
          <p:cNvPicPr>
            <a:picLocks noChangeAspect="1"/>
          </p:cNvPicPr>
          <p:nvPr/>
        </p:nvPicPr>
        <p:blipFill>
          <a:blip r:embed="rId5"/>
          <a:stretch>
            <a:fillRect/>
          </a:stretch>
        </p:blipFill>
        <p:spPr>
          <a:xfrm>
            <a:off x="601380" y="6348863"/>
            <a:ext cx="2420322" cy="487722"/>
          </a:xfrm>
          <a:prstGeom prst="rect">
            <a:avLst/>
          </a:prstGeom>
        </p:spPr>
      </p:pic>
      <p:sp>
        <p:nvSpPr>
          <p:cNvPr id="11" name="ZoneTexte 10">
            <a:extLst>
              <a:ext uri="{FF2B5EF4-FFF2-40B4-BE49-F238E27FC236}">
                <a16:creationId xmlns:a16="http://schemas.microsoft.com/office/drawing/2014/main" id="{60296BBF-04CD-4090-A6D3-FF64C30DF900}"/>
              </a:ext>
            </a:extLst>
          </p:cNvPr>
          <p:cNvSpPr txBox="1"/>
          <p:nvPr/>
        </p:nvSpPr>
        <p:spPr>
          <a:xfrm>
            <a:off x="601379" y="2247320"/>
            <a:ext cx="9237946" cy="923330"/>
          </a:xfrm>
          <a:prstGeom prst="rect">
            <a:avLst/>
          </a:prstGeom>
          <a:noFill/>
        </p:spPr>
        <p:txBody>
          <a:bodyPr wrap="square">
            <a:spAutoFit/>
          </a:bodyPr>
          <a:lstStyle/>
          <a:p>
            <a:pPr marL="285750" indent="-285750">
              <a:buFont typeface="Wingdings" panose="05000000000000000000" pitchFamily="2" charset="2"/>
              <a:buChar char="Ø"/>
            </a:pPr>
            <a:r>
              <a:rPr lang="fr-FR" dirty="0"/>
              <a:t>La Communauté des Entreprises à Mission a mis en place un groupe de travail réunissant des sociétés à mission ayant expérimenté des audits blancs, des OTI ainsi que des chercheurs.</a:t>
            </a:r>
          </a:p>
        </p:txBody>
      </p:sp>
      <p:sp>
        <p:nvSpPr>
          <p:cNvPr id="12" name="ZoneTexte 11">
            <a:extLst>
              <a:ext uri="{FF2B5EF4-FFF2-40B4-BE49-F238E27FC236}">
                <a16:creationId xmlns:a16="http://schemas.microsoft.com/office/drawing/2014/main" id="{B4E71F7E-2A9A-4259-A333-A833CAE89F66}"/>
              </a:ext>
            </a:extLst>
          </p:cNvPr>
          <p:cNvSpPr txBox="1"/>
          <p:nvPr/>
        </p:nvSpPr>
        <p:spPr>
          <a:xfrm>
            <a:off x="601379" y="3336708"/>
            <a:ext cx="8932772" cy="646331"/>
          </a:xfrm>
          <a:prstGeom prst="rect">
            <a:avLst/>
          </a:prstGeom>
          <a:noFill/>
        </p:spPr>
        <p:txBody>
          <a:bodyPr wrap="square">
            <a:spAutoFit/>
          </a:bodyPr>
          <a:lstStyle/>
          <a:p>
            <a:pPr marL="285750" indent="-285750">
              <a:buFont typeface="Wingdings" panose="05000000000000000000" pitchFamily="2" charset="2"/>
              <a:buChar char="Ø"/>
            </a:pPr>
            <a:r>
              <a:rPr lang="fr-FR" dirty="0"/>
              <a:t>Les travaux ont été menés en lien avec les groupes de travail de la Compagnie Nationale des Commissaires aux Comptes et de l’AFNOR.</a:t>
            </a:r>
          </a:p>
        </p:txBody>
      </p:sp>
    </p:spTree>
    <p:extLst>
      <p:ext uri="{BB962C8B-B14F-4D97-AF65-F5344CB8AC3E}">
        <p14:creationId xmlns:p14="http://schemas.microsoft.com/office/powerpoint/2010/main" val="16021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71D5AED1-EAA2-4B88-B688-3329FB08503E}"/>
              </a:ext>
            </a:extLst>
          </p:cNvPr>
          <p:cNvSpPr txBox="1"/>
          <p:nvPr/>
        </p:nvSpPr>
        <p:spPr>
          <a:xfrm>
            <a:off x="188346" y="1397675"/>
            <a:ext cx="6098958" cy="1754326"/>
          </a:xfrm>
          <a:prstGeom prst="rect">
            <a:avLst/>
          </a:prstGeom>
          <a:solidFill>
            <a:srgbClr val="FF0000"/>
          </a:solidFill>
        </p:spPr>
        <p:txBody>
          <a:bodyPr wrap="square">
            <a:spAutoFit/>
          </a:bodyPr>
          <a:lstStyle/>
          <a:p>
            <a:pPr algn="just"/>
            <a:r>
              <a:rPr lang="fr-FR" b="1" i="0" dirty="0">
                <a:solidFill>
                  <a:schemeClr val="bg1"/>
                </a:solidFill>
                <a:effectLst/>
                <a:latin typeface="Marianne"/>
              </a:rPr>
              <a:t>Le plan d’action pour la croissance et la transformation des entreprises (PACTE) lancé en octobre 2017 et a été élaboré en collaboration avec les entreprises, les parlementaires, les syndicats et la société civile. Une consultation en ligne a été aussi ouverte pour recueillir les propositions des Français.</a:t>
            </a:r>
          </a:p>
          <a:p>
            <a:pPr algn="l"/>
            <a:r>
              <a:rPr lang="fr-FR" b="1" i="0" dirty="0">
                <a:solidFill>
                  <a:schemeClr val="bg1"/>
                </a:solidFill>
                <a:effectLst/>
                <a:latin typeface="Marianne"/>
              </a:rPr>
              <a:t>La loi PACTE a été promulguée le 22 mai 2019.</a:t>
            </a:r>
          </a:p>
        </p:txBody>
      </p:sp>
      <p:sp>
        <p:nvSpPr>
          <p:cNvPr id="2" name="ZoneTexte 1">
            <a:extLst>
              <a:ext uri="{FF2B5EF4-FFF2-40B4-BE49-F238E27FC236}">
                <a16:creationId xmlns:a16="http://schemas.microsoft.com/office/drawing/2014/main" id="{5CC9406C-D99B-4AA4-8319-C66AE27A6794}"/>
              </a:ext>
            </a:extLst>
          </p:cNvPr>
          <p:cNvSpPr txBox="1"/>
          <p:nvPr/>
        </p:nvSpPr>
        <p:spPr>
          <a:xfrm>
            <a:off x="2964980" y="270106"/>
            <a:ext cx="5255580" cy="646331"/>
          </a:xfrm>
          <a:prstGeom prst="rect">
            <a:avLst/>
          </a:prstGeom>
        </p:spPr>
        <p:txBody>
          <a:bodyPr vert="horz" lIns="91440" tIns="45720" rIns="91440" bIns="45720" rtlCol="0" anchor="t">
            <a:noAutofit/>
          </a:bodyPr>
          <a:lstStyle>
            <a:lvl1pPr>
              <a:spcBef>
                <a:spcPct val="0"/>
              </a:spcBef>
              <a:buNone/>
              <a:defRPr sz="36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sz="4000" dirty="0"/>
              <a:t>La loi PACTE</a:t>
            </a:r>
          </a:p>
        </p:txBody>
      </p:sp>
      <p:sp>
        <p:nvSpPr>
          <p:cNvPr id="6" name="ZoneTexte 5">
            <a:extLst>
              <a:ext uri="{FF2B5EF4-FFF2-40B4-BE49-F238E27FC236}">
                <a16:creationId xmlns:a16="http://schemas.microsoft.com/office/drawing/2014/main" id="{61809020-050F-462C-80E1-7F294033E13F}"/>
              </a:ext>
            </a:extLst>
          </p:cNvPr>
          <p:cNvSpPr txBox="1"/>
          <p:nvPr/>
        </p:nvSpPr>
        <p:spPr>
          <a:xfrm>
            <a:off x="634305" y="4114477"/>
            <a:ext cx="4825013" cy="1200329"/>
          </a:xfrm>
          <a:prstGeom prst="rect">
            <a:avLst/>
          </a:prstGeom>
          <a:solidFill>
            <a:srgbClr val="FF0000"/>
          </a:solidFill>
        </p:spPr>
        <p:txBody>
          <a:bodyPr wrap="square">
            <a:spAutoFit/>
          </a:bodyPr>
          <a:lstStyle>
            <a:defPPr>
              <a:defRPr lang="en-US"/>
            </a:defPPr>
            <a:lvl1pPr algn="just">
              <a:defRPr b="0" i="0">
                <a:solidFill>
                  <a:schemeClr val="bg1"/>
                </a:solidFill>
                <a:effectLst/>
                <a:latin typeface="Marianne"/>
              </a:defRPr>
            </a:lvl1pPr>
          </a:lstStyle>
          <a:p>
            <a:r>
              <a:rPr lang="fr-FR" b="1" dirty="0"/>
              <a:t>Elle vise à lever les obstacles à la croissance des entreprises, à toutes les étapes de leur développement : de leur création jusqu’à leur transmission, en passant par leur financement.</a:t>
            </a:r>
          </a:p>
        </p:txBody>
      </p:sp>
      <p:sp>
        <p:nvSpPr>
          <p:cNvPr id="7" name="ZoneTexte 6">
            <a:extLst>
              <a:ext uri="{FF2B5EF4-FFF2-40B4-BE49-F238E27FC236}">
                <a16:creationId xmlns:a16="http://schemas.microsoft.com/office/drawing/2014/main" id="{E6DF357E-9893-4A82-9D7A-48AB793BBD6C}"/>
              </a:ext>
            </a:extLst>
          </p:cNvPr>
          <p:cNvSpPr txBox="1"/>
          <p:nvPr/>
        </p:nvSpPr>
        <p:spPr>
          <a:xfrm>
            <a:off x="6096000" y="4623715"/>
            <a:ext cx="4633969" cy="1754326"/>
          </a:xfrm>
          <a:prstGeom prst="rect">
            <a:avLst/>
          </a:prstGeom>
          <a:solidFill>
            <a:srgbClr val="FF0000"/>
          </a:solidFill>
        </p:spPr>
        <p:txBody>
          <a:bodyPr wrap="square">
            <a:spAutoFit/>
          </a:bodyPr>
          <a:lstStyle>
            <a:defPPr>
              <a:defRPr lang="en-US"/>
            </a:defPPr>
            <a:lvl1pPr algn="just">
              <a:defRPr b="0" i="0">
                <a:solidFill>
                  <a:schemeClr val="bg1"/>
                </a:solidFill>
                <a:effectLst/>
                <a:latin typeface="Marianne"/>
              </a:defRPr>
            </a:lvl1pPr>
          </a:lstStyle>
          <a:p>
            <a:r>
              <a:rPr lang="fr-FR" b="1" dirty="0"/>
              <a:t>La loi PACTE a également pour objectif de mieux partager la valeur créée par les entreprises avec les salariés. Elle permet aussi aux entreprises de mieux prendre en considération les enjeux sociaux et environnement dans leur stratégie.</a:t>
            </a:r>
          </a:p>
        </p:txBody>
      </p:sp>
      <p:pic>
        <p:nvPicPr>
          <p:cNvPr id="5" name="Image 4">
            <a:extLst>
              <a:ext uri="{FF2B5EF4-FFF2-40B4-BE49-F238E27FC236}">
                <a16:creationId xmlns:a16="http://schemas.microsoft.com/office/drawing/2014/main" id="{6CC058BA-69A3-498D-8C64-FFE3913C894A}"/>
              </a:ext>
            </a:extLst>
          </p:cNvPr>
          <p:cNvPicPr>
            <a:picLocks noChangeAspect="1"/>
          </p:cNvPicPr>
          <p:nvPr/>
        </p:nvPicPr>
        <p:blipFill>
          <a:blip r:embed="rId3"/>
          <a:stretch>
            <a:fillRect/>
          </a:stretch>
        </p:blipFill>
        <p:spPr>
          <a:xfrm>
            <a:off x="6861107" y="1144190"/>
            <a:ext cx="4914284" cy="2868470"/>
          </a:xfrm>
          <a:prstGeom prst="rect">
            <a:avLst/>
          </a:prstGeom>
        </p:spPr>
      </p:pic>
    </p:spTree>
    <p:extLst>
      <p:ext uri="{BB962C8B-B14F-4D97-AF65-F5344CB8AC3E}">
        <p14:creationId xmlns:p14="http://schemas.microsoft.com/office/powerpoint/2010/main" val="223054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pic>
        <p:nvPicPr>
          <p:cNvPr id="3" name="Image 2">
            <a:extLst>
              <a:ext uri="{FF2B5EF4-FFF2-40B4-BE49-F238E27FC236}">
                <a16:creationId xmlns:a16="http://schemas.microsoft.com/office/drawing/2014/main" id="{57C4B716-AB15-46B1-8B9D-9562EE07793F}"/>
              </a:ext>
            </a:extLst>
          </p:cNvPr>
          <p:cNvPicPr>
            <a:picLocks noChangeAspect="1"/>
          </p:cNvPicPr>
          <p:nvPr/>
        </p:nvPicPr>
        <p:blipFill>
          <a:blip r:embed="rId3"/>
          <a:stretch>
            <a:fillRect/>
          </a:stretch>
        </p:blipFill>
        <p:spPr>
          <a:xfrm>
            <a:off x="1263403" y="1519414"/>
            <a:ext cx="7671469" cy="4777442"/>
          </a:xfrm>
          <a:prstGeom prst="rect">
            <a:avLst/>
          </a:prstGeom>
        </p:spPr>
      </p:pic>
      <p:sp>
        <p:nvSpPr>
          <p:cNvPr id="9" name="Titre 6">
            <a:extLst>
              <a:ext uri="{FF2B5EF4-FFF2-40B4-BE49-F238E27FC236}">
                <a16:creationId xmlns:a16="http://schemas.microsoft.com/office/drawing/2014/main" id="{35A95404-3F2F-4244-89D2-1E38565C1A03}"/>
              </a:ext>
            </a:extLst>
          </p:cNvPr>
          <p:cNvSpPr txBox="1">
            <a:spLocks noGrp="1"/>
          </p:cNvSpPr>
          <p:nvPr>
            <p:ph type="title"/>
          </p:nvPr>
        </p:nvSpPr>
        <p:spPr>
          <a:xfrm>
            <a:off x="651190" y="22391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Méthodologie</a:t>
            </a:r>
            <a:endParaRPr lang="fr-FR" dirty="0"/>
          </a:p>
        </p:txBody>
      </p:sp>
    </p:spTree>
    <p:extLst>
      <p:ext uri="{BB962C8B-B14F-4D97-AF65-F5344CB8AC3E}">
        <p14:creationId xmlns:p14="http://schemas.microsoft.com/office/powerpoint/2010/main" val="343025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a:extLst>
              <a:ext uri="{FF2B5EF4-FFF2-40B4-BE49-F238E27FC236}">
                <a16:creationId xmlns:a16="http://schemas.microsoft.com/office/drawing/2014/main" id="{E528A1E8-8083-4945-A25E-975EFDD60512}"/>
              </a:ext>
            </a:extLst>
          </p:cNvPr>
          <p:cNvSpPr txBox="1">
            <a:spLocks noGrp="1"/>
          </p:cNvSpPr>
          <p:nvPr>
            <p:ph type="title"/>
          </p:nvPr>
        </p:nvSpPr>
        <p:spPr>
          <a:xfrm>
            <a:off x="651190" y="22391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Prise de connaissance</a:t>
            </a:r>
            <a:endParaRPr lang="fr-FR" dirty="0"/>
          </a:p>
        </p:txBody>
      </p:sp>
      <p:sp>
        <p:nvSpPr>
          <p:cNvPr id="7" name="ZoneTexte 6">
            <a:extLst>
              <a:ext uri="{FF2B5EF4-FFF2-40B4-BE49-F238E27FC236}">
                <a16:creationId xmlns:a16="http://schemas.microsoft.com/office/drawing/2014/main" id="{043ACFB9-7830-461F-93DA-5405336552B7}"/>
              </a:ext>
            </a:extLst>
          </p:cNvPr>
          <p:cNvSpPr txBox="1"/>
          <p:nvPr/>
        </p:nvSpPr>
        <p:spPr>
          <a:xfrm>
            <a:off x="906170" y="3061427"/>
            <a:ext cx="6098958" cy="646331"/>
          </a:xfrm>
          <a:prstGeom prst="rect">
            <a:avLst/>
          </a:prstGeom>
          <a:noFill/>
        </p:spPr>
        <p:txBody>
          <a:bodyPr wrap="square">
            <a:spAutoFit/>
          </a:bodyPr>
          <a:lstStyle/>
          <a:p>
            <a:pPr marL="285750" indent="-285750">
              <a:buFont typeface="Wingdings" panose="05000000000000000000" pitchFamily="2" charset="2"/>
              <a:buChar char="Ø"/>
            </a:pPr>
            <a:r>
              <a:rPr lang="fr-FR" dirty="0"/>
              <a:t>Prise de connaissance du rapport de mission qui doit intégrer </a:t>
            </a:r>
            <a:r>
              <a:rPr lang="fr-FR" i="1" dirty="0"/>
              <a:t>a minima </a:t>
            </a:r>
            <a:r>
              <a:rPr lang="fr-FR" dirty="0"/>
              <a:t>:</a:t>
            </a:r>
          </a:p>
        </p:txBody>
      </p:sp>
      <p:pic>
        <p:nvPicPr>
          <p:cNvPr id="8" name="Image 7">
            <a:extLst>
              <a:ext uri="{FF2B5EF4-FFF2-40B4-BE49-F238E27FC236}">
                <a16:creationId xmlns:a16="http://schemas.microsoft.com/office/drawing/2014/main" id="{BA6536A2-F2B4-4703-8111-EC7ACFEFA654}"/>
              </a:ext>
            </a:extLst>
          </p:cNvPr>
          <p:cNvPicPr>
            <a:picLocks noChangeAspect="1"/>
          </p:cNvPicPr>
          <p:nvPr/>
        </p:nvPicPr>
        <p:blipFill>
          <a:blip r:embed="rId2"/>
          <a:stretch>
            <a:fillRect/>
          </a:stretch>
        </p:blipFill>
        <p:spPr>
          <a:xfrm>
            <a:off x="689706" y="6242633"/>
            <a:ext cx="2420322" cy="487722"/>
          </a:xfrm>
          <a:prstGeom prst="rect">
            <a:avLst/>
          </a:prstGeom>
        </p:spPr>
      </p:pic>
      <p:pic>
        <p:nvPicPr>
          <p:cNvPr id="9" name="Image 8">
            <a:extLst>
              <a:ext uri="{FF2B5EF4-FFF2-40B4-BE49-F238E27FC236}">
                <a16:creationId xmlns:a16="http://schemas.microsoft.com/office/drawing/2014/main" id="{D608419A-8E38-42FE-8089-43F8E00440C7}"/>
              </a:ext>
            </a:extLst>
          </p:cNvPr>
          <p:cNvPicPr>
            <a:picLocks noChangeAspect="1"/>
          </p:cNvPicPr>
          <p:nvPr/>
        </p:nvPicPr>
        <p:blipFill>
          <a:blip r:embed="rId3"/>
          <a:stretch>
            <a:fillRect/>
          </a:stretch>
        </p:blipFill>
        <p:spPr>
          <a:xfrm>
            <a:off x="7742576" y="1168681"/>
            <a:ext cx="3549820" cy="2362244"/>
          </a:xfrm>
          <a:prstGeom prst="rect">
            <a:avLst/>
          </a:prstGeom>
        </p:spPr>
      </p:pic>
      <p:sp>
        <p:nvSpPr>
          <p:cNvPr id="10" name="ZoneTexte 9">
            <a:extLst>
              <a:ext uri="{FF2B5EF4-FFF2-40B4-BE49-F238E27FC236}">
                <a16:creationId xmlns:a16="http://schemas.microsoft.com/office/drawing/2014/main" id="{6F9F7A05-CB03-427A-B6BF-C643285EC11B}"/>
              </a:ext>
            </a:extLst>
          </p:cNvPr>
          <p:cNvSpPr txBox="1"/>
          <p:nvPr/>
        </p:nvSpPr>
        <p:spPr>
          <a:xfrm>
            <a:off x="899604" y="1544719"/>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Entretiens avec le Comité de Mission ;</a:t>
            </a:r>
          </a:p>
        </p:txBody>
      </p:sp>
      <p:sp>
        <p:nvSpPr>
          <p:cNvPr id="11" name="ZoneTexte 10">
            <a:extLst>
              <a:ext uri="{FF2B5EF4-FFF2-40B4-BE49-F238E27FC236}">
                <a16:creationId xmlns:a16="http://schemas.microsoft.com/office/drawing/2014/main" id="{E20CD802-9C5E-4005-BD98-75F33160CCE5}"/>
              </a:ext>
            </a:extLst>
          </p:cNvPr>
          <p:cNvSpPr txBox="1"/>
          <p:nvPr/>
        </p:nvSpPr>
        <p:spPr>
          <a:xfrm>
            <a:off x="899604" y="2058491"/>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Entretiens avec la gouvernance de l’entreprise ;</a:t>
            </a:r>
          </a:p>
        </p:txBody>
      </p:sp>
      <p:sp>
        <p:nvSpPr>
          <p:cNvPr id="12" name="ZoneTexte 11">
            <a:extLst>
              <a:ext uri="{FF2B5EF4-FFF2-40B4-BE49-F238E27FC236}">
                <a16:creationId xmlns:a16="http://schemas.microsoft.com/office/drawing/2014/main" id="{58F64A0D-B25F-4E1A-832F-119B08C16304}"/>
              </a:ext>
            </a:extLst>
          </p:cNvPr>
          <p:cNvSpPr txBox="1"/>
          <p:nvPr/>
        </p:nvSpPr>
        <p:spPr>
          <a:xfrm>
            <a:off x="899604" y="2577881"/>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Interrogation des parties prenantes (</a:t>
            </a:r>
            <a:r>
              <a:rPr lang="fr-FR" dirty="0" err="1"/>
              <a:t>yc</a:t>
            </a:r>
            <a:r>
              <a:rPr lang="fr-FR" dirty="0"/>
              <a:t> salariés) ;</a:t>
            </a:r>
          </a:p>
        </p:txBody>
      </p:sp>
      <p:sp>
        <p:nvSpPr>
          <p:cNvPr id="14" name="ZoneTexte 13">
            <a:extLst>
              <a:ext uri="{FF2B5EF4-FFF2-40B4-BE49-F238E27FC236}">
                <a16:creationId xmlns:a16="http://schemas.microsoft.com/office/drawing/2014/main" id="{4C202108-2E5F-48BF-A502-BBEBAC857AA6}"/>
              </a:ext>
            </a:extLst>
          </p:cNvPr>
          <p:cNvSpPr txBox="1"/>
          <p:nvPr/>
        </p:nvSpPr>
        <p:spPr>
          <a:xfrm>
            <a:off x="2182705" y="3687827"/>
            <a:ext cx="6105524" cy="369332"/>
          </a:xfrm>
          <a:prstGeom prst="rect">
            <a:avLst/>
          </a:prstGeom>
          <a:noFill/>
        </p:spPr>
        <p:txBody>
          <a:bodyPr wrap="square">
            <a:spAutoFit/>
          </a:bodyPr>
          <a:lstStyle/>
          <a:p>
            <a:pPr marL="285750" indent="-285750">
              <a:buFont typeface="Courier New" panose="02070309020205020404" pitchFamily="49" charset="0"/>
              <a:buChar char="o"/>
            </a:pPr>
            <a:r>
              <a:rPr lang="fr-FR" dirty="0"/>
              <a:t>Présentation générale de l’entreprise ;</a:t>
            </a:r>
          </a:p>
        </p:txBody>
      </p:sp>
      <p:sp>
        <p:nvSpPr>
          <p:cNvPr id="16" name="ZoneTexte 15">
            <a:extLst>
              <a:ext uri="{FF2B5EF4-FFF2-40B4-BE49-F238E27FC236}">
                <a16:creationId xmlns:a16="http://schemas.microsoft.com/office/drawing/2014/main" id="{AB8AA384-6134-4938-A7EE-559F477B0488}"/>
              </a:ext>
            </a:extLst>
          </p:cNvPr>
          <p:cNvSpPr txBox="1"/>
          <p:nvPr/>
        </p:nvSpPr>
        <p:spPr>
          <a:xfrm>
            <a:off x="2182705" y="4014594"/>
            <a:ext cx="6105524" cy="369332"/>
          </a:xfrm>
          <a:prstGeom prst="rect">
            <a:avLst/>
          </a:prstGeom>
          <a:noFill/>
        </p:spPr>
        <p:txBody>
          <a:bodyPr wrap="square">
            <a:spAutoFit/>
          </a:bodyPr>
          <a:lstStyle/>
          <a:p>
            <a:pPr marL="285750" indent="-285750">
              <a:buFont typeface="Courier New" panose="02070309020205020404" pitchFamily="49" charset="0"/>
              <a:buChar char="o"/>
            </a:pPr>
            <a:r>
              <a:rPr lang="fr-FR" dirty="0"/>
              <a:t>Présentation de la mission ;</a:t>
            </a:r>
          </a:p>
        </p:txBody>
      </p:sp>
      <p:sp>
        <p:nvSpPr>
          <p:cNvPr id="18" name="ZoneTexte 17">
            <a:extLst>
              <a:ext uri="{FF2B5EF4-FFF2-40B4-BE49-F238E27FC236}">
                <a16:creationId xmlns:a16="http://schemas.microsoft.com/office/drawing/2014/main" id="{C93B322A-3FB1-47CA-9E30-5AFABA240B4A}"/>
              </a:ext>
            </a:extLst>
          </p:cNvPr>
          <p:cNvSpPr txBox="1"/>
          <p:nvPr/>
        </p:nvSpPr>
        <p:spPr>
          <a:xfrm>
            <a:off x="2182705" y="4341361"/>
            <a:ext cx="6105524" cy="369332"/>
          </a:xfrm>
          <a:prstGeom prst="rect">
            <a:avLst/>
          </a:prstGeom>
          <a:noFill/>
        </p:spPr>
        <p:txBody>
          <a:bodyPr wrap="square">
            <a:spAutoFit/>
          </a:bodyPr>
          <a:lstStyle/>
          <a:p>
            <a:pPr marL="285750" indent="-285750">
              <a:buFont typeface="Courier New" panose="02070309020205020404" pitchFamily="49" charset="0"/>
              <a:buChar char="o"/>
            </a:pPr>
            <a:r>
              <a:rPr lang="fr-FR" dirty="0"/>
              <a:t>Composition et fonctionnement du comité de mission ;</a:t>
            </a:r>
          </a:p>
        </p:txBody>
      </p:sp>
      <p:sp>
        <p:nvSpPr>
          <p:cNvPr id="20" name="ZoneTexte 19">
            <a:extLst>
              <a:ext uri="{FF2B5EF4-FFF2-40B4-BE49-F238E27FC236}">
                <a16:creationId xmlns:a16="http://schemas.microsoft.com/office/drawing/2014/main" id="{D183EC6F-44AD-4F63-A5DD-104FA7F57D66}"/>
              </a:ext>
            </a:extLst>
          </p:cNvPr>
          <p:cNvSpPr txBox="1"/>
          <p:nvPr/>
        </p:nvSpPr>
        <p:spPr>
          <a:xfrm>
            <a:off x="2182705" y="4734684"/>
            <a:ext cx="6105524" cy="369332"/>
          </a:xfrm>
          <a:prstGeom prst="rect">
            <a:avLst/>
          </a:prstGeom>
          <a:noFill/>
        </p:spPr>
        <p:txBody>
          <a:bodyPr wrap="square">
            <a:spAutoFit/>
          </a:bodyPr>
          <a:lstStyle/>
          <a:p>
            <a:pPr marL="285750" indent="-285750">
              <a:buFont typeface="Courier New" panose="02070309020205020404" pitchFamily="49" charset="0"/>
              <a:buChar char="o"/>
            </a:pPr>
            <a:r>
              <a:rPr lang="fr-FR" dirty="0"/>
              <a:t>Présentation du modèle de la mission ;</a:t>
            </a:r>
          </a:p>
        </p:txBody>
      </p:sp>
      <p:sp>
        <p:nvSpPr>
          <p:cNvPr id="24" name="ZoneTexte 23">
            <a:extLst>
              <a:ext uri="{FF2B5EF4-FFF2-40B4-BE49-F238E27FC236}">
                <a16:creationId xmlns:a16="http://schemas.microsoft.com/office/drawing/2014/main" id="{0AC1F547-8E5A-42D9-8584-37BD0111F2A3}"/>
              </a:ext>
            </a:extLst>
          </p:cNvPr>
          <p:cNvSpPr txBox="1"/>
          <p:nvPr/>
        </p:nvSpPr>
        <p:spPr>
          <a:xfrm>
            <a:off x="2182705" y="5104211"/>
            <a:ext cx="8942495" cy="923330"/>
          </a:xfrm>
          <a:prstGeom prst="rect">
            <a:avLst/>
          </a:prstGeom>
          <a:noFill/>
        </p:spPr>
        <p:txBody>
          <a:bodyPr wrap="square">
            <a:spAutoFit/>
          </a:bodyPr>
          <a:lstStyle/>
          <a:p>
            <a:pPr marL="285750" indent="-285750">
              <a:buFont typeface="Courier New" panose="02070309020205020404" pitchFamily="49" charset="0"/>
              <a:buChar char="o"/>
            </a:pPr>
            <a:r>
              <a:rPr lang="fr-FR" dirty="0"/>
              <a:t>Appréciation du comité de mission structurée selon le modèle, pour chaque objectif statutaire, - Pertinence et ambition de l’objectif statutaire et des objectifs opérationnels associés, - Atteinte des résultats.</a:t>
            </a:r>
          </a:p>
        </p:txBody>
      </p:sp>
    </p:spTree>
    <p:extLst>
      <p:ext uri="{BB962C8B-B14F-4D97-AF65-F5344CB8AC3E}">
        <p14:creationId xmlns:p14="http://schemas.microsoft.com/office/powerpoint/2010/main" val="608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6" grpId="0"/>
      <p:bldP spid="18" grpId="0"/>
      <p:bldP spid="2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a:extLst>
              <a:ext uri="{FF2B5EF4-FFF2-40B4-BE49-F238E27FC236}">
                <a16:creationId xmlns:a16="http://schemas.microsoft.com/office/drawing/2014/main" id="{DD667510-D5B4-43CE-8F78-68F34A8E71E0}"/>
              </a:ext>
            </a:extLst>
          </p:cNvPr>
          <p:cNvSpPr txBox="1">
            <a:spLocks noGrp="1"/>
          </p:cNvSpPr>
          <p:nvPr>
            <p:ph type="title"/>
          </p:nvPr>
        </p:nvSpPr>
        <p:spPr>
          <a:xfrm>
            <a:off x="651190" y="22391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Validation du modèle de Mission</a:t>
            </a:r>
            <a:endParaRPr lang="fr-FR" dirty="0"/>
          </a:p>
        </p:txBody>
      </p:sp>
      <p:pic>
        <p:nvPicPr>
          <p:cNvPr id="8" name="Image 7">
            <a:extLst>
              <a:ext uri="{FF2B5EF4-FFF2-40B4-BE49-F238E27FC236}">
                <a16:creationId xmlns:a16="http://schemas.microsoft.com/office/drawing/2014/main" id="{FE6FB23D-9417-40D2-B41B-E0938CA4D17F}"/>
              </a:ext>
            </a:extLst>
          </p:cNvPr>
          <p:cNvPicPr>
            <a:picLocks noChangeAspect="1"/>
          </p:cNvPicPr>
          <p:nvPr/>
        </p:nvPicPr>
        <p:blipFill>
          <a:blip r:embed="rId2"/>
          <a:stretch>
            <a:fillRect/>
          </a:stretch>
        </p:blipFill>
        <p:spPr>
          <a:xfrm>
            <a:off x="722211" y="6146359"/>
            <a:ext cx="2420322" cy="487722"/>
          </a:xfrm>
          <a:prstGeom prst="rect">
            <a:avLst/>
          </a:prstGeom>
        </p:spPr>
      </p:pic>
      <p:pic>
        <p:nvPicPr>
          <p:cNvPr id="9" name="Image 8">
            <a:extLst>
              <a:ext uri="{FF2B5EF4-FFF2-40B4-BE49-F238E27FC236}">
                <a16:creationId xmlns:a16="http://schemas.microsoft.com/office/drawing/2014/main" id="{B11BDDBF-3DEB-464F-B7FC-429238B59774}"/>
              </a:ext>
            </a:extLst>
          </p:cNvPr>
          <p:cNvPicPr>
            <a:picLocks noChangeAspect="1"/>
          </p:cNvPicPr>
          <p:nvPr/>
        </p:nvPicPr>
        <p:blipFill>
          <a:blip r:embed="rId3"/>
          <a:stretch>
            <a:fillRect/>
          </a:stretch>
        </p:blipFill>
        <p:spPr>
          <a:xfrm>
            <a:off x="9247502" y="261687"/>
            <a:ext cx="2566063" cy="2566063"/>
          </a:xfrm>
          <a:prstGeom prst="rect">
            <a:avLst/>
          </a:prstGeom>
        </p:spPr>
      </p:pic>
      <p:sp>
        <p:nvSpPr>
          <p:cNvPr id="7" name="ZoneTexte 6">
            <a:extLst>
              <a:ext uri="{FF2B5EF4-FFF2-40B4-BE49-F238E27FC236}">
                <a16:creationId xmlns:a16="http://schemas.microsoft.com/office/drawing/2014/main" id="{DC59DF04-22C8-4CA0-854D-45562266EA11}"/>
              </a:ext>
            </a:extLst>
          </p:cNvPr>
          <p:cNvSpPr txBox="1"/>
          <p:nvPr/>
        </p:nvSpPr>
        <p:spPr>
          <a:xfrm>
            <a:off x="528637" y="1684304"/>
            <a:ext cx="8129587" cy="646331"/>
          </a:xfrm>
          <a:prstGeom prst="rect">
            <a:avLst/>
          </a:prstGeom>
          <a:noFill/>
        </p:spPr>
        <p:txBody>
          <a:bodyPr wrap="square">
            <a:spAutoFit/>
          </a:bodyPr>
          <a:lstStyle/>
          <a:p>
            <a:pPr marL="285750" indent="-285750">
              <a:buFont typeface="Wingdings" panose="05000000000000000000" pitchFamily="2" charset="2"/>
              <a:buChar char="Ø"/>
            </a:pPr>
            <a:r>
              <a:rPr lang="fr-FR" dirty="0"/>
              <a:t>Cohérence d’ensemble : adéquation entre la raison d’être, les objectifs statutaires et l’activité de l’entreprise ;</a:t>
            </a:r>
          </a:p>
        </p:txBody>
      </p:sp>
      <p:sp>
        <p:nvSpPr>
          <p:cNvPr id="10" name="ZoneTexte 9">
            <a:extLst>
              <a:ext uri="{FF2B5EF4-FFF2-40B4-BE49-F238E27FC236}">
                <a16:creationId xmlns:a16="http://schemas.microsoft.com/office/drawing/2014/main" id="{7BDDDFEC-9D64-4B69-AABC-307AE9C59A43}"/>
              </a:ext>
            </a:extLst>
          </p:cNvPr>
          <p:cNvSpPr txBox="1"/>
          <p:nvPr/>
        </p:nvSpPr>
        <p:spPr>
          <a:xfrm>
            <a:off x="528637" y="2605835"/>
            <a:ext cx="7939087" cy="646331"/>
          </a:xfrm>
          <a:prstGeom prst="rect">
            <a:avLst/>
          </a:prstGeom>
          <a:noFill/>
        </p:spPr>
        <p:txBody>
          <a:bodyPr wrap="square">
            <a:spAutoFit/>
          </a:bodyPr>
          <a:lstStyle/>
          <a:p>
            <a:pPr marL="285750" indent="-285750">
              <a:buFont typeface="Wingdings" panose="05000000000000000000" pitchFamily="2" charset="2"/>
              <a:buChar char="Ø"/>
            </a:pPr>
            <a:r>
              <a:rPr lang="fr-FR" dirty="0"/>
              <a:t>Cohérence entre les actions mises en œuvre et les objectifs statutaires ou opérationnels ;</a:t>
            </a:r>
          </a:p>
        </p:txBody>
      </p:sp>
      <p:sp>
        <p:nvSpPr>
          <p:cNvPr id="11" name="ZoneTexte 10">
            <a:extLst>
              <a:ext uri="{FF2B5EF4-FFF2-40B4-BE49-F238E27FC236}">
                <a16:creationId xmlns:a16="http://schemas.microsoft.com/office/drawing/2014/main" id="{E3A1D3B2-A721-4C9F-B448-E3D71869867A}"/>
              </a:ext>
            </a:extLst>
          </p:cNvPr>
          <p:cNvSpPr txBox="1"/>
          <p:nvPr/>
        </p:nvSpPr>
        <p:spPr>
          <a:xfrm>
            <a:off x="528637" y="3464091"/>
            <a:ext cx="9043988" cy="369332"/>
          </a:xfrm>
          <a:prstGeom prst="rect">
            <a:avLst/>
          </a:prstGeom>
          <a:noFill/>
        </p:spPr>
        <p:txBody>
          <a:bodyPr wrap="square">
            <a:spAutoFit/>
          </a:bodyPr>
          <a:lstStyle/>
          <a:p>
            <a:pPr marL="285750" indent="-285750">
              <a:buFont typeface="Wingdings" panose="05000000000000000000" pitchFamily="2" charset="2"/>
              <a:buChar char="Ø"/>
            </a:pPr>
            <a:r>
              <a:rPr lang="fr-FR" dirty="0"/>
              <a:t>Un jugement sur les objectifs retenus (ambitieux, atteignables, inaccessibles…) ;</a:t>
            </a:r>
          </a:p>
        </p:txBody>
      </p:sp>
      <p:sp>
        <p:nvSpPr>
          <p:cNvPr id="13" name="ZoneTexte 12">
            <a:extLst>
              <a:ext uri="{FF2B5EF4-FFF2-40B4-BE49-F238E27FC236}">
                <a16:creationId xmlns:a16="http://schemas.microsoft.com/office/drawing/2014/main" id="{60A53779-606C-4BF5-9DF6-BBCBF2A83E03}"/>
              </a:ext>
            </a:extLst>
          </p:cNvPr>
          <p:cNvSpPr txBox="1"/>
          <p:nvPr/>
        </p:nvSpPr>
        <p:spPr>
          <a:xfrm>
            <a:off x="528637" y="4110448"/>
            <a:ext cx="8482012" cy="646331"/>
          </a:xfrm>
          <a:prstGeom prst="rect">
            <a:avLst/>
          </a:prstGeom>
          <a:noFill/>
        </p:spPr>
        <p:txBody>
          <a:bodyPr wrap="square">
            <a:spAutoFit/>
          </a:bodyPr>
          <a:lstStyle/>
          <a:p>
            <a:pPr marL="285750" indent="-285750">
              <a:buFont typeface="Wingdings" panose="05000000000000000000" pitchFamily="2" charset="2"/>
              <a:buChar char="Ø"/>
            </a:pPr>
            <a:r>
              <a:rPr lang="fr-FR" dirty="0"/>
              <a:t>Le respect ou non des objectifs statutaires, en vérifiant que les actions mises en œuvre sont suffisantes pour justifier leur atteinte ;</a:t>
            </a:r>
          </a:p>
        </p:txBody>
      </p:sp>
      <p:sp>
        <p:nvSpPr>
          <p:cNvPr id="15" name="ZoneTexte 14">
            <a:extLst>
              <a:ext uri="{FF2B5EF4-FFF2-40B4-BE49-F238E27FC236}">
                <a16:creationId xmlns:a16="http://schemas.microsoft.com/office/drawing/2014/main" id="{93FDD146-3DFE-46CF-B542-81C2E531F188}"/>
              </a:ext>
            </a:extLst>
          </p:cNvPr>
          <p:cNvSpPr txBox="1"/>
          <p:nvPr/>
        </p:nvSpPr>
        <p:spPr>
          <a:xfrm>
            <a:off x="528637" y="5033804"/>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Les circonstances éventuelles qui l’expliquent.</a:t>
            </a:r>
          </a:p>
        </p:txBody>
      </p:sp>
    </p:spTree>
    <p:extLst>
      <p:ext uri="{BB962C8B-B14F-4D97-AF65-F5344CB8AC3E}">
        <p14:creationId xmlns:p14="http://schemas.microsoft.com/office/powerpoint/2010/main" val="19170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2" name="ZoneTexte 1">
            <a:extLst>
              <a:ext uri="{FF2B5EF4-FFF2-40B4-BE49-F238E27FC236}">
                <a16:creationId xmlns:a16="http://schemas.microsoft.com/office/drawing/2014/main" id="{58D4D692-51A1-43BD-9F3D-369B6FDE1E6E}"/>
              </a:ext>
            </a:extLst>
          </p:cNvPr>
          <p:cNvSpPr txBox="1"/>
          <p:nvPr/>
        </p:nvSpPr>
        <p:spPr>
          <a:xfrm>
            <a:off x="3910013" y="5443285"/>
            <a:ext cx="6628661" cy="646331"/>
          </a:xfrm>
          <a:prstGeom prst="rect">
            <a:avLst/>
          </a:prstGeom>
          <a:noFill/>
        </p:spPr>
        <p:txBody>
          <a:bodyPr wrap="square" rtlCol="0">
            <a:spAutoFit/>
          </a:bodyPr>
          <a:lstStyle/>
          <a:p>
            <a:endParaRPr lang="fr-FR" dirty="0"/>
          </a:p>
          <a:p>
            <a:pPr marL="285750" indent="-285750">
              <a:buFont typeface="Wingdings" panose="05000000000000000000" pitchFamily="2" charset="2"/>
              <a:buChar char="Ø"/>
            </a:pPr>
            <a:r>
              <a:rPr lang="fr-FR" dirty="0"/>
              <a:t>Contribution au rapport du Comité de Mission.</a:t>
            </a:r>
          </a:p>
        </p:txBody>
      </p:sp>
      <p:sp>
        <p:nvSpPr>
          <p:cNvPr id="4" name="Titre 6">
            <a:extLst>
              <a:ext uri="{FF2B5EF4-FFF2-40B4-BE49-F238E27FC236}">
                <a16:creationId xmlns:a16="http://schemas.microsoft.com/office/drawing/2014/main" id="{661651B2-FCC7-4BFB-AAB7-2CD8BB2521D0}"/>
              </a:ext>
            </a:extLst>
          </p:cNvPr>
          <p:cNvSpPr txBox="1">
            <a:spLocks noGrp="1"/>
          </p:cNvSpPr>
          <p:nvPr>
            <p:ph type="title"/>
          </p:nvPr>
        </p:nvSpPr>
        <p:spPr>
          <a:xfrm>
            <a:off x="651190" y="22391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Rôle du Comité de Mission</a:t>
            </a:r>
            <a:endParaRPr lang="fr-FR" dirty="0"/>
          </a:p>
        </p:txBody>
      </p:sp>
      <p:pic>
        <p:nvPicPr>
          <p:cNvPr id="5" name="Image 4">
            <a:extLst>
              <a:ext uri="{FF2B5EF4-FFF2-40B4-BE49-F238E27FC236}">
                <a16:creationId xmlns:a16="http://schemas.microsoft.com/office/drawing/2014/main" id="{C5EF7EF2-132D-4539-8F75-861278EB0CAF}"/>
              </a:ext>
            </a:extLst>
          </p:cNvPr>
          <p:cNvPicPr>
            <a:picLocks noChangeAspect="1"/>
          </p:cNvPicPr>
          <p:nvPr/>
        </p:nvPicPr>
        <p:blipFill>
          <a:blip r:embed="rId3"/>
          <a:stretch>
            <a:fillRect/>
          </a:stretch>
        </p:blipFill>
        <p:spPr>
          <a:xfrm>
            <a:off x="6391274" y="1544719"/>
            <a:ext cx="4650901" cy="3262572"/>
          </a:xfrm>
          <a:prstGeom prst="rect">
            <a:avLst/>
          </a:prstGeom>
        </p:spPr>
      </p:pic>
      <p:sp>
        <p:nvSpPr>
          <p:cNvPr id="7" name="ZoneTexte 6">
            <a:extLst>
              <a:ext uri="{FF2B5EF4-FFF2-40B4-BE49-F238E27FC236}">
                <a16:creationId xmlns:a16="http://schemas.microsoft.com/office/drawing/2014/main" id="{D5882C7B-0962-43EE-A5F1-2F4A9F84A9C2}"/>
              </a:ext>
            </a:extLst>
          </p:cNvPr>
          <p:cNvSpPr txBox="1"/>
          <p:nvPr/>
        </p:nvSpPr>
        <p:spPr>
          <a:xfrm>
            <a:off x="71438" y="1882985"/>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Composition du comité de mission ;</a:t>
            </a:r>
          </a:p>
        </p:txBody>
      </p:sp>
      <p:sp>
        <p:nvSpPr>
          <p:cNvPr id="9" name="ZoneTexte 8">
            <a:extLst>
              <a:ext uri="{FF2B5EF4-FFF2-40B4-BE49-F238E27FC236}">
                <a16:creationId xmlns:a16="http://schemas.microsoft.com/office/drawing/2014/main" id="{E61FC652-0B4D-4260-B4D4-E43922F1803D}"/>
              </a:ext>
            </a:extLst>
          </p:cNvPr>
          <p:cNvSpPr txBox="1"/>
          <p:nvPr/>
        </p:nvSpPr>
        <p:spPr>
          <a:xfrm>
            <a:off x="857251" y="2792699"/>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Fréquence réunions ;</a:t>
            </a:r>
          </a:p>
        </p:txBody>
      </p:sp>
      <p:sp>
        <p:nvSpPr>
          <p:cNvPr id="11" name="ZoneTexte 10">
            <a:extLst>
              <a:ext uri="{FF2B5EF4-FFF2-40B4-BE49-F238E27FC236}">
                <a16:creationId xmlns:a16="http://schemas.microsoft.com/office/drawing/2014/main" id="{EDD12096-245C-4CDF-9F19-D8E0CB7B9633}"/>
              </a:ext>
            </a:extLst>
          </p:cNvPr>
          <p:cNvSpPr txBox="1"/>
          <p:nvPr/>
        </p:nvSpPr>
        <p:spPr>
          <a:xfrm>
            <a:off x="1950245" y="3730996"/>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Participation effective ;</a:t>
            </a:r>
          </a:p>
        </p:txBody>
      </p:sp>
      <p:sp>
        <p:nvSpPr>
          <p:cNvPr id="13" name="ZoneTexte 12">
            <a:extLst>
              <a:ext uri="{FF2B5EF4-FFF2-40B4-BE49-F238E27FC236}">
                <a16:creationId xmlns:a16="http://schemas.microsoft.com/office/drawing/2014/main" id="{47C7485B-842E-4A0B-A604-28F1B540E1B3}"/>
              </a:ext>
            </a:extLst>
          </p:cNvPr>
          <p:cNvSpPr txBox="1"/>
          <p:nvPr/>
        </p:nvSpPr>
        <p:spPr>
          <a:xfrm>
            <a:off x="3043238" y="4640710"/>
            <a:ext cx="6105524" cy="369332"/>
          </a:xfrm>
          <a:prstGeom prst="rect">
            <a:avLst/>
          </a:prstGeom>
          <a:noFill/>
        </p:spPr>
        <p:txBody>
          <a:bodyPr wrap="square">
            <a:spAutoFit/>
          </a:bodyPr>
          <a:lstStyle/>
          <a:p>
            <a:pPr marL="285750" indent="-285750">
              <a:buFont typeface="Wingdings" panose="05000000000000000000" pitchFamily="2" charset="2"/>
              <a:buChar char="Ø"/>
            </a:pPr>
            <a:r>
              <a:rPr lang="fr-FR" dirty="0"/>
              <a:t>Appropriation des enjeux ;</a:t>
            </a:r>
          </a:p>
        </p:txBody>
      </p:sp>
    </p:spTree>
    <p:extLst>
      <p:ext uri="{BB962C8B-B14F-4D97-AF65-F5344CB8AC3E}">
        <p14:creationId xmlns:p14="http://schemas.microsoft.com/office/powerpoint/2010/main" val="73385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6" name="ZoneTexte 5">
            <a:extLst>
              <a:ext uri="{FF2B5EF4-FFF2-40B4-BE49-F238E27FC236}">
                <a16:creationId xmlns:a16="http://schemas.microsoft.com/office/drawing/2014/main" id="{331E8C63-8F0A-49CB-87C7-5F4A270099E0}"/>
              </a:ext>
            </a:extLst>
          </p:cNvPr>
          <p:cNvSpPr txBox="1"/>
          <p:nvPr/>
        </p:nvSpPr>
        <p:spPr>
          <a:xfrm>
            <a:off x="458931" y="3391965"/>
            <a:ext cx="9344025" cy="1200329"/>
          </a:xfrm>
          <a:prstGeom prst="rect">
            <a:avLst/>
          </a:prstGeom>
          <a:noFill/>
        </p:spPr>
        <p:txBody>
          <a:bodyPr wrap="square">
            <a:spAutoFit/>
          </a:bodyPr>
          <a:lstStyle/>
          <a:p>
            <a:endParaRPr lang="fr-FR" dirty="0"/>
          </a:p>
          <a:p>
            <a:pPr marL="285750" indent="-285750">
              <a:buFont typeface="Wingdings" panose="05000000000000000000" pitchFamily="2" charset="2"/>
              <a:buChar char="Ø"/>
            </a:pPr>
            <a:r>
              <a:rPr lang="fr-FR" dirty="0"/>
              <a:t>Pour chaque objectif, l’OTI passera en revue l’adéquation des moyens, financiers ou non, mis en œuvre au regard de l’évolution des affaires ; </a:t>
            </a:r>
          </a:p>
          <a:p>
            <a:endParaRPr lang="fr-FR" dirty="0"/>
          </a:p>
        </p:txBody>
      </p:sp>
      <p:sp>
        <p:nvSpPr>
          <p:cNvPr id="7" name="Titre 6">
            <a:extLst>
              <a:ext uri="{FF2B5EF4-FFF2-40B4-BE49-F238E27FC236}">
                <a16:creationId xmlns:a16="http://schemas.microsoft.com/office/drawing/2014/main" id="{5D5A0971-C498-4DEE-A10B-E52CDE48CA02}"/>
              </a:ext>
            </a:extLst>
          </p:cNvPr>
          <p:cNvSpPr txBox="1">
            <a:spLocks noGrp="1"/>
          </p:cNvSpPr>
          <p:nvPr>
            <p:ph type="title"/>
          </p:nvPr>
        </p:nvSpPr>
        <p:spPr>
          <a:xfrm>
            <a:off x="651190" y="223919"/>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Vérification de l’exécution</a:t>
            </a:r>
            <a:endParaRPr lang="fr-FR" dirty="0"/>
          </a:p>
        </p:txBody>
      </p:sp>
      <p:pic>
        <p:nvPicPr>
          <p:cNvPr id="3" name="Image 2">
            <a:extLst>
              <a:ext uri="{FF2B5EF4-FFF2-40B4-BE49-F238E27FC236}">
                <a16:creationId xmlns:a16="http://schemas.microsoft.com/office/drawing/2014/main" id="{91702694-8134-4405-88B3-903AC248C102}"/>
              </a:ext>
            </a:extLst>
          </p:cNvPr>
          <p:cNvPicPr>
            <a:picLocks noChangeAspect="1"/>
          </p:cNvPicPr>
          <p:nvPr/>
        </p:nvPicPr>
        <p:blipFill>
          <a:blip r:embed="rId3"/>
          <a:stretch>
            <a:fillRect/>
          </a:stretch>
        </p:blipFill>
        <p:spPr>
          <a:xfrm>
            <a:off x="8974513" y="749347"/>
            <a:ext cx="2143125" cy="2143125"/>
          </a:xfrm>
          <a:prstGeom prst="rect">
            <a:avLst/>
          </a:prstGeom>
        </p:spPr>
      </p:pic>
      <p:sp>
        <p:nvSpPr>
          <p:cNvPr id="9" name="ZoneTexte 8">
            <a:extLst>
              <a:ext uri="{FF2B5EF4-FFF2-40B4-BE49-F238E27FC236}">
                <a16:creationId xmlns:a16="http://schemas.microsoft.com/office/drawing/2014/main" id="{68E91F83-A8F2-4CBD-BB40-55C5EF30398B}"/>
              </a:ext>
            </a:extLst>
          </p:cNvPr>
          <p:cNvSpPr txBox="1"/>
          <p:nvPr/>
        </p:nvSpPr>
        <p:spPr>
          <a:xfrm>
            <a:off x="458931" y="1662652"/>
            <a:ext cx="8220075" cy="646331"/>
          </a:xfrm>
          <a:prstGeom prst="rect">
            <a:avLst/>
          </a:prstGeom>
          <a:noFill/>
        </p:spPr>
        <p:txBody>
          <a:bodyPr wrap="square">
            <a:spAutoFit/>
          </a:bodyPr>
          <a:lstStyle/>
          <a:p>
            <a:pPr marL="285750" indent="-285750">
              <a:buFont typeface="Wingdings" panose="05000000000000000000" pitchFamily="2" charset="2"/>
              <a:buChar char="Ø"/>
            </a:pPr>
            <a:r>
              <a:rPr lang="fr-FR" dirty="0"/>
              <a:t>L’OTI vérifiera l’existence de mesures de résultats, l’anticipation des résultats à venir, court, moyen et long terme ; </a:t>
            </a:r>
          </a:p>
        </p:txBody>
      </p:sp>
      <p:sp>
        <p:nvSpPr>
          <p:cNvPr id="10" name="ZoneTexte 9">
            <a:extLst>
              <a:ext uri="{FF2B5EF4-FFF2-40B4-BE49-F238E27FC236}">
                <a16:creationId xmlns:a16="http://schemas.microsoft.com/office/drawing/2014/main" id="{77C12A63-C64E-4D8C-9F44-4F43C721B2FF}"/>
              </a:ext>
            </a:extLst>
          </p:cNvPr>
          <p:cNvSpPr txBox="1"/>
          <p:nvPr/>
        </p:nvSpPr>
        <p:spPr>
          <a:xfrm>
            <a:off x="458931" y="2489201"/>
            <a:ext cx="8596312" cy="923330"/>
          </a:xfrm>
          <a:prstGeom prst="rect">
            <a:avLst/>
          </a:prstGeom>
          <a:noFill/>
        </p:spPr>
        <p:txBody>
          <a:bodyPr wrap="square">
            <a:spAutoFit/>
          </a:bodyPr>
          <a:lstStyle/>
          <a:p>
            <a:pPr marL="285750" indent="-285750">
              <a:buFont typeface="Wingdings" panose="05000000000000000000" pitchFamily="2" charset="2"/>
              <a:buChar char="Ø"/>
            </a:pPr>
            <a:r>
              <a:rPr lang="fr-FR" dirty="0"/>
              <a:t>Il examinera également les procédures de mesure de ces résultats (également en vue des résultats atteints au regard de la trajectoire prédéfinie pour l’atteinte de l’objectif) ;</a:t>
            </a:r>
          </a:p>
        </p:txBody>
      </p:sp>
      <p:sp>
        <p:nvSpPr>
          <p:cNvPr id="11" name="ZoneTexte 10">
            <a:extLst>
              <a:ext uri="{FF2B5EF4-FFF2-40B4-BE49-F238E27FC236}">
                <a16:creationId xmlns:a16="http://schemas.microsoft.com/office/drawing/2014/main" id="{AB06C202-9D26-4E52-A548-40DED457ABD3}"/>
              </a:ext>
            </a:extLst>
          </p:cNvPr>
          <p:cNvSpPr txBox="1"/>
          <p:nvPr/>
        </p:nvSpPr>
        <p:spPr>
          <a:xfrm>
            <a:off x="458931" y="4630123"/>
            <a:ext cx="9645793" cy="1200329"/>
          </a:xfrm>
          <a:prstGeom prst="rect">
            <a:avLst/>
          </a:prstGeom>
          <a:noFill/>
        </p:spPr>
        <p:txBody>
          <a:bodyPr wrap="square">
            <a:spAutoFit/>
          </a:bodyPr>
          <a:lstStyle/>
          <a:p>
            <a:pPr marL="285750" indent="-285750">
              <a:buFont typeface="Wingdings" panose="05000000000000000000" pitchFamily="2" charset="2"/>
              <a:buChar char="Ø"/>
            </a:pPr>
            <a:r>
              <a:rPr lang="fr-FR" dirty="0"/>
              <a:t>L’OTI pourra demander les documents relatifs à la procédure de définition de la mission ainsi que les documents relatifs aux actions mises en œuvre, aux moyens financiers affectés et les documents précisant la gouvernance et les ressources associées à la mission.</a:t>
            </a:r>
          </a:p>
        </p:txBody>
      </p:sp>
    </p:spTree>
    <p:extLst>
      <p:ext uri="{BB962C8B-B14F-4D97-AF65-F5344CB8AC3E}">
        <p14:creationId xmlns:p14="http://schemas.microsoft.com/office/powerpoint/2010/main" val="343039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0DAE166C-4F1E-40C8-B3F3-BFC540FF7C6C}"/>
              </a:ext>
            </a:extLst>
          </p:cNvPr>
          <p:cNvSpPr txBox="1"/>
          <p:nvPr/>
        </p:nvSpPr>
        <p:spPr>
          <a:xfrm>
            <a:off x="621922" y="1551840"/>
            <a:ext cx="7288729" cy="646331"/>
          </a:xfrm>
          <a:prstGeom prst="rect">
            <a:avLst/>
          </a:prstGeom>
          <a:noFill/>
        </p:spPr>
        <p:txBody>
          <a:bodyPr wrap="square">
            <a:spAutoFit/>
          </a:bodyPr>
          <a:lstStyle/>
          <a:p>
            <a:r>
              <a:rPr lang="fr-FR" b="1" dirty="0">
                <a:solidFill>
                  <a:srgbClr val="7030A0"/>
                </a:solidFill>
              </a:rPr>
              <a:t>il s’agit des moyens et des ressources nécessaires pour mettre en œuvre ses activités, projets, actions... </a:t>
            </a:r>
          </a:p>
        </p:txBody>
      </p:sp>
      <p:sp>
        <p:nvSpPr>
          <p:cNvPr id="6" name="ZoneTexte 5">
            <a:extLst>
              <a:ext uri="{FF2B5EF4-FFF2-40B4-BE49-F238E27FC236}">
                <a16:creationId xmlns:a16="http://schemas.microsoft.com/office/drawing/2014/main" id="{6A4DED84-1100-49F8-8D11-1A3D96AAB0F7}"/>
              </a:ext>
            </a:extLst>
          </p:cNvPr>
          <p:cNvSpPr txBox="1"/>
          <p:nvPr/>
        </p:nvSpPr>
        <p:spPr>
          <a:xfrm>
            <a:off x="319434" y="3075725"/>
            <a:ext cx="4385569" cy="1477328"/>
          </a:xfrm>
          <a:prstGeom prst="rect">
            <a:avLst/>
          </a:prstGeom>
          <a:noFill/>
        </p:spPr>
        <p:txBody>
          <a:bodyPr wrap="square" rtlCol="0">
            <a:spAutoFit/>
          </a:bodyPr>
          <a:lstStyle/>
          <a:p>
            <a:endParaRPr lang="fr-FR" dirty="0"/>
          </a:p>
          <a:p>
            <a:pPr marL="285750" indent="-285750">
              <a:buFont typeface="Wingdings" panose="05000000000000000000" pitchFamily="2" charset="2"/>
              <a:buChar char="Ø"/>
            </a:pPr>
            <a:r>
              <a:rPr lang="fr-FR" dirty="0"/>
              <a:t>Pour chaque objectif, des actions sont elles identifiées, des ressources allouées le management impliqué et des indicateurs fixés ?</a:t>
            </a:r>
          </a:p>
        </p:txBody>
      </p:sp>
      <p:sp>
        <p:nvSpPr>
          <p:cNvPr id="9" name="ZoneTexte 8">
            <a:extLst>
              <a:ext uri="{FF2B5EF4-FFF2-40B4-BE49-F238E27FC236}">
                <a16:creationId xmlns:a16="http://schemas.microsoft.com/office/drawing/2014/main" id="{C8AE6186-DE4E-4E3E-9190-3A0612BDD9B1}"/>
              </a:ext>
            </a:extLst>
          </p:cNvPr>
          <p:cNvSpPr txBox="1"/>
          <p:nvPr/>
        </p:nvSpPr>
        <p:spPr>
          <a:xfrm>
            <a:off x="5059706" y="4744998"/>
            <a:ext cx="5024922" cy="923330"/>
          </a:xfrm>
          <a:prstGeom prst="rect">
            <a:avLst/>
          </a:prstGeom>
          <a:noFill/>
        </p:spPr>
        <p:txBody>
          <a:bodyPr wrap="square" rtlCol="0">
            <a:spAutoFit/>
          </a:bodyPr>
          <a:lstStyle/>
          <a:p>
            <a:endParaRPr lang="fr-FR" dirty="0"/>
          </a:p>
          <a:p>
            <a:pPr marL="285750" indent="-285750">
              <a:buFont typeface="Wingdings" panose="05000000000000000000" pitchFamily="2" charset="2"/>
              <a:buChar char="Ø"/>
            </a:pPr>
            <a:r>
              <a:rPr lang="fr-FR" dirty="0"/>
              <a:t>Mobilisation des PP : communication, participation, animation ?</a:t>
            </a:r>
          </a:p>
        </p:txBody>
      </p:sp>
      <p:sp>
        <p:nvSpPr>
          <p:cNvPr id="10" name="Titre 6">
            <a:extLst>
              <a:ext uri="{FF2B5EF4-FFF2-40B4-BE49-F238E27FC236}">
                <a16:creationId xmlns:a16="http://schemas.microsoft.com/office/drawing/2014/main" id="{50AF14A6-6CBC-4753-B4FD-E587FC05B3D1}"/>
              </a:ext>
            </a:extLst>
          </p:cNvPr>
          <p:cNvSpPr txBox="1">
            <a:spLocks noGrp="1"/>
          </p:cNvSpPr>
          <p:nvPr>
            <p:ph type="title"/>
          </p:nvPr>
        </p:nvSpPr>
        <p:spPr>
          <a:xfrm>
            <a:off x="544658" y="241674"/>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Vérification des moyens</a:t>
            </a:r>
            <a:endParaRPr lang="fr-FR" dirty="0"/>
          </a:p>
        </p:txBody>
      </p:sp>
      <p:pic>
        <p:nvPicPr>
          <p:cNvPr id="11" name="Image 10">
            <a:extLst>
              <a:ext uri="{FF2B5EF4-FFF2-40B4-BE49-F238E27FC236}">
                <a16:creationId xmlns:a16="http://schemas.microsoft.com/office/drawing/2014/main" id="{917F0BD9-E4F0-4B79-9971-7D3BA4CC017C}"/>
              </a:ext>
            </a:extLst>
          </p:cNvPr>
          <p:cNvPicPr>
            <a:picLocks noChangeAspect="1"/>
          </p:cNvPicPr>
          <p:nvPr/>
        </p:nvPicPr>
        <p:blipFill>
          <a:blip r:embed="rId3"/>
          <a:stretch>
            <a:fillRect/>
          </a:stretch>
        </p:blipFill>
        <p:spPr>
          <a:xfrm>
            <a:off x="8599178" y="660150"/>
            <a:ext cx="2970900" cy="2286201"/>
          </a:xfrm>
          <a:prstGeom prst="rect">
            <a:avLst/>
          </a:prstGeom>
        </p:spPr>
      </p:pic>
      <p:sp>
        <p:nvSpPr>
          <p:cNvPr id="12" name="ZoneTexte 11">
            <a:extLst>
              <a:ext uri="{FF2B5EF4-FFF2-40B4-BE49-F238E27FC236}">
                <a16:creationId xmlns:a16="http://schemas.microsoft.com/office/drawing/2014/main" id="{BF51B482-D66A-43F8-8B5D-85ADDF5CD944}"/>
              </a:ext>
            </a:extLst>
          </p:cNvPr>
          <p:cNvSpPr txBox="1"/>
          <p:nvPr/>
        </p:nvSpPr>
        <p:spPr>
          <a:xfrm>
            <a:off x="319434" y="2529300"/>
            <a:ext cx="4109691" cy="646331"/>
          </a:xfrm>
          <a:prstGeom prst="rect">
            <a:avLst/>
          </a:prstGeom>
          <a:noFill/>
        </p:spPr>
        <p:txBody>
          <a:bodyPr wrap="square">
            <a:spAutoFit/>
          </a:bodyPr>
          <a:lstStyle/>
          <a:p>
            <a:pPr marL="285750" indent="-285750">
              <a:buFont typeface="Wingdings" panose="05000000000000000000" pitchFamily="2" charset="2"/>
              <a:buChar char="Ø"/>
            </a:pPr>
            <a:r>
              <a:rPr lang="fr-FR" dirty="0"/>
              <a:t>Les actions de l’entreprise contribuent-elles à sa mission ?</a:t>
            </a:r>
          </a:p>
        </p:txBody>
      </p:sp>
      <p:sp>
        <p:nvSpPr>
          <p:cNvPr id="13" name="ZoneTexte 12">
            <a:extLst>
              <a:ext uri="{FF2B5EF4-FFF2-40B4-BE49-F238E27FC236}">
                <a16:creationId xmlns:a16="http://schemas.microsoft.com/office/drawing/2014/main" id="{BC55ADBA-F1B0-4F83-B643-E475114DA6C5}"/>
              </a:ext>
            </a:extLst>
          </p:cNvPr>
          <p:cNvSpPr txBox="1"/>
          <p:nvPr/>
        </p:nvSpPr>
        <p:spPr>
          <a:xfrm>
            <a:off x="404812" y="4744998"/>
            <a:ext cx="4214812" cy="646331"/>
          </a:xfrm>
          <a:prstGeom prst="rect">
            <a:avLst/>
          </a:prstGeom>
          <a:noFill/>
        </p:spPr>
        <p:txBody>
          <a:bodyPr wrap="square">
            <a:spAutoFit/>
          </a:bodyPr>
          <a:lstStyle/>
          <a:p>
            <a:pPr marL="285750" indent="-285750">
              <a:buFont typeface="Wingdings" panose="05000000000000000000" pitchFamily="2" charset="2"/>
              <a:buChar char="Ø"/>
            </a:pPr>
            <a:r>
              <a:rPr lang="fr-FR" dirty="0"/>
              <a:t>Pilotage et KPI : les indicateurs sont-ils en lien avec la mission ?</a:t>
            </a:r>
          </a:p>
        </p:txBody>
      </p:sp>
      <p:sp>
        <p:nvSpPr>
          <p:cNvPr id="14" name="ZoneTexte 13">
            <a:extLst>
              <a:ext uri="{FF2B5EF4-FFF2-40B4-BE49-F238E27FC236}">
                <a16:creationId xmlns:a16="http://schemas.microsoft.com/office/drawing/2014/main" id="{83498327-72B1-4C69-A235-620E309D7D12}"/>
              </a:ext>
            </a:extLst>
          </p:cNvPr>
          <p:cNvSpPr txBox="1"/>
          <p:nvPr/>
        </p:nvSpPr>
        <p:spPr>
          <a:xfrm>
            <a:off x="4986337" y="3258410"/>
            <a:ext cx="6355105" cy="646331"/>
          </a:xfrm>
          <a:prstGeom prst="rect">
            <a:avLst/>
          </a:prstGeom>
          <a:noFill/>
        </p:spPr>
        <p:txBody>
          <a:bodyPr wrap="square">
            <a:spAutoFit/>
          </a:bodyPr>
          <a:lstStyle/>
          <a:p>
            <a:pPr marL="285750" indent="-285750">
              <a:buFont typeface="Wingdings" panose="05000000000000000000" pitchFamily="2" charset="2"/>
              <a:buChar char="Ø"/>
            </a:pPr>
            <a:r>
              <a:rPr lang="fr-FR" dirty="0"/>
              <a:t>Appropriation interne : les salariés ont-ils conscience du lien entre leur activité et la mission de l’entreprise ?</a:t>
            </a:r>
          </a:p>
        </p:txBody>
      </p:sp>
      <p:sp>
        <p:nvSpPr>
          <p:cNvPr id="15" name="ZoneTexte 14">
            <a:extLst>
              <a:ext uri="{FF2B5EF4-FFF2-40B4-BE49-F238E27FC236}">
                <a16:creationId xmlns:a16="http://schemas.microsoft.com/office/drawing/2014/main" id="{F38F2C0A-746F-4D66-B331-A1ED2D481038}"/>
              </a:ext>
            </a:extLst>
          </p:cNvPr>
          <p:cNvSpPr txBox="1"/>
          <p:nvPr/>
        </p:nvSpPr>
        <p:spPr>
          <a:xfrm>
            <a:off x="5014912" y="4148884"/>
            <a:ext cx="6105524" cy="646331"/>
          </a:xfrm>
          <a:prstGeom prst="rect">
            <a:avLst/>
          </a:prstGeom>
          <a:noFill/>
        </p:spPr>
        <p:txBody>
          <a:bodyPr wrap="square">
            <a:spAutoFit/>
          </a:bodyPr>
          <a:lstStyle/>
          <a:p>
            <a:pPr marL="285750" indent="-285750">
              <a:buFont typeface="Wingdings" panose="05000000000000000000" pitchFamily="2" charset="2"/>
              <a:buChar char="Ø"/>
            </a:pPr>
            <a:r>
              <a:rPr lang="fr-FR" dirty="0"/>
              <a:t>Management : degré d’implication dans les objectifs et la gestion de l’entreprise ?</a:t>
            </a:r>
          </a:p>
        </p:txBody>
      </p:sp>
    </p:spTree>
    <p:extLst>
      <p:ext uri="{BB962C8B-B14F-4D97-AF65-F5344CB8AC3E}">
        <p14:creationId xmlns:p14="http://schemas.microsoft.com/office/powerpoint/2010/main" val="1793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a:extLst>
              <a:ext uri="{FF2B5EF4-FFF2-40B4-BE49-F238E27FC236}">
                <a16:creationId xmlns:a16="http://schemas.microsoft.com/office/drawing/2014/main" id="{1E0DE697-47F0-49E1-B7A4-C49D56A702FC}"/>
              </a:ext>
            </a:extLst>
          </p:cNvPr>
          <p:cNvSpPr txBox="1">
            <a:spLocks noGrp="1"/>
          </p:cNvSpPr>
          <p:nvPr>
            <p:ph type="title"/>
          </p:nvPr>
        </p:nvSpPr>
        <p:spPr>
          <a:xfrm>
            <a:off x="727873" y="262276"/>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Avis de l’OTI</a:t>
            </a:r>
            <a:endParaRPr lang="fr-FR" dirty="0"/>
          </a:p>
        </p:txBody>
      </p:sp>
      <p:pic>
        <p:nvPicPr>
          <p:cNvPr id="6" name="Image 5">
            <a:extLst>
              <a:ext uri="{FF2B5EF4-FFF2-40B4-BE49-F238E27FC236}">
                <a16:creationId xmlns:a16="http://schemas.microsoft.com/office/drawing/2014/main" id="{5ABAC85B-221C-493A-AFCD-D8952FCD0695}"/>
              </a:ext>
            </a:extLst>
          </p:cNvPr>
          <p:cNvPicPr>
            <a:picLocks noChangeAspect="1"/>
          </p:cNvPicPr>
          <p:nvPr/>
        </p:nvPicPr>
        <p:blipFill>
          <a:blip r:embed="rId2"/>
          <a:stretch>
            <a:fillRect/>
          </a:stretch>
        </p:blipFill>
        <p:spPr>
          <a:xfrm>
            <a:off x="455881" y="6370278"/>
            <a:ext cx="2420322" cy="487722"/>
          </a:xfrm>
          <a:prstGeom prst="rect">
            <a:avLst/>
          </a:prstGeom>
        </p:spPr>
      </p:pic>
      <p:sp>
        <p:nvSpPr>
          <p:cNvPr id="10" name="ZoneTexte 9">
            <a:extLst>
              <a:ext uri="{FF2B5EF4-FFF2-40B4-BE49-F238E27FC236}">
                <a16:creationId xmlns:a16="http://schemas.microsoft.com/office/drawing/2014/main" id="{DB946622-4B37-4EDC-8923-778335790542}"/>
              </a:ext>
            </a:extLst>
          </p:cNvPr>
          <p:cNvSpPr txBox="1"/>
          <p:nvPr/>
        </p:nvSpPr>
        <p:spPr>
          <a:xfrm>
            <a:off x="319088" y="1461695"/>
            <a:ext cx="6105524" cy="369332"/>
          </a:xfrm>
          <a:prstGeom prst="rect">
            <a:avLst/>
          </a:prstGeom>
          <a:noFill/>
        </p:spPr>
        <p:txBody>
          <a:bodyPr wrap="square">
            <a:spAutoFit/>
          </a:bodyPr>
          <a:lstStyle/>
          <a:p>
            <a:r>
              <a:rPr lang="fr-FR" dirty="0"/>
              <a:t>1- 	La preuve de son accréditation ;</a:t>
            </a:r>
          </a:p>
        </p:txBody>
      </p:sp>
      <p:sp>
        <p:nvSpPr>
          <p:cNvPr id="12" name="ZoneTexte 11">
            <a:extLst>
              <a:ext uri="{FF2B5EF4-FFF2-40B4-BE49-F238E27FC236}">
                <a16:creationId xmlns:a16="http://schemas.microsoft.com/office/drawing/2014/main" id="{B9191B45-AD42-41FD-AB72-4213A466F38F}"/>
              </a:ext>
            </a:extLst>
          </p:cNvPr>
          <p:cNvSpPr txBox="1"/>
          <p:nvPr/>
        </p:nvSpPr>
        <p:spPr>
          <a:xfrm>
            <a:off x="319088" y="1849989"/>
            <a:ext cx="6105524" cy="369332"/>
          </a:xfrm>
          <a:prstGeom prst="rect">
            <a:avLst/>
          </a:prstGeom>
          <a:noFill/>
        </p:spPr>
        <p:txBody>
          <a:bodyPr wrap="square">
            <a:spAutoFit/>
          </a:bodyPr>
          <a:lstStyle/>
          <a:p>
            <a:r>
              <a:rPr lang="fr-FR" dirty="0"/>
              <a:t>2-	Les objectifs et le périmètre de la vérification ;</a:t>
            </a:r>
          </a:p>
        </p:txBody>
      </p:sp>
      <p:sp>
        <p:nvSpPr>
          <p:cNvPr id="14" name="ZoneTexte 13">
            <a:extLst>
              <a:ext uri="{FF2B5EF4-FFF2-40B4-BE49-F238E27FC236}">
                <a16:creationId xmlns:a16="http://schemas.microsoft.com/office/drawing/2014/main" id="{78D5292D-1CD6-418A-83DC-69189E7B3040}"/>
              </a:ext>
            </a:extLst>
          </p:cNvPr>
          <p:cNvSpPr txBox="1"/>
          <p:nvPr/>
        </p:nvSpPr>
        <p:spPr>
          <a:xfrm>
            <a:off x="319088" y="2262604"/>
            <a:ext cx="10463212" cy="369332"/>
          </a:xfrm>
          <a:prstGeom prst="rect">
            <a:avLst/>
          </a:prstGeom>
          <a:noFill/>
        </p:spPr>
        <p:txBody>
          <a:bodyPr wrap="square">
            <a:spAutoFit/>
          </a:bodyPr>
          <a:lstStyle/>
          <a:p>
            <a:r>
              <a:rPr lang="fr-FR" dirty="0"/>
              <a:t>3-	Les diligences mises en œuvre : documents consultés et les entités ou personnes rencontrées ;</a:t>
            </a:r>
          </a:p>
        </p:txBody>
      </p:sp>
      <p:sp>
        <p:nvSpPr>
          <p:cNvPr id="16" name="ZoneTexte 15">
            <a:extLst>
              <a:ext uri="{FF2B5EF4-FFF2-40B4-BE49-F238E27FC236}">
                <a16:creationId xmlns:a16="http://schemas.microsoft.com/office/drawing/2014/main" id="{7C01724A-E0FF-4D20-9CAB-55A028C5B52F}"/>
              </a:ext>
            </a:extLst>
          </p:cNvPr>
          <p:cNvSpPr txBox="1"/>
          <p:nvPr/>
        </p:nvSpPr>
        <p:spPr>
          <a:xfrm>
            <a:off x="319088" y="2704974"/>
            <a:ext cx="6105524" cy="369332"/>
          </a:xfrm>
          <a:prstGeom prst="rect">
            <a:avLst/>
          </a:prstGeom>
          <a:noFill/>
        </p:spPr>
        <p:txBody>
          <a:bodyPr wrap="square">
            <a:spAutoFit/>
          </a:bodyPr>
          <a:lstStyle/>
          <a:p>
            <a:r>
              <a:rPr lang="fr-FR" dirty="0"/>
              <a:t>4-	Une appréciation, pour chaque objectif mentionné :</a:t>
            </a:r>
          </a:p>
        </p:txBody>
      </p:sp>
      <p:sp>
        <p:nvSpPr>
          <p:cNvPr id="18" name="ZoneTexte 17">
            <a:extLst>
              <a:ext uri="{FF2B5EF4-FFF2-40B4-BE49-F238E27FC236}">
                <a16:creationId xmlns:a16="http://schemas.microsoft.com/office/drawing/2014/main" id="{89F3C0F5-6971-45A8-AC44-7A3E04F42AC6}"/>
              </a:ext>
            </a:extLst>
          </p:cNvPr>
          <p:cNvSpPr txBox="1"/>
          <p:nvPr/>
        </p:nvSpPr>
        <p:spPr>
          <a:xfrm>
            <a:off x="727873" y="3125004"/>
            <a:ext cx="6105524" cy="338554"/>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Moyens mis en œuvre pour le respecter ;</a:t>
            </a:r>
          </a:p>
        </p:txBody>
      </p:sp>
      <p:sp>
        <p:nvSpPr>
          <p:cNvPr id="20" name="ZoneTexte 19">
            <a:extLst>
              <a:ext uri="{FF2B5EF4-FFF2-40B4-BE49-F238E27FC236}">
                <a16:creationId xmlns:a16="http://schemas.microsoft.com/office/drawing/2014/main" id="{7A7D962E-5B03-4B58-B954-98DB629B1ED7}"/>
              </a:ext>
            </a:extLst>
          </p:cNvPr>
          <p:cNvSpPr txBox="1"/>
          <p:nvPr/>
        </p:nvSpPr>
        <p:spPr>
          <a:xfrm>
            <a:off x="727873" y="3438655"/>
            <a:ext cx="10006012" cy="584775"/>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Résultats atteints si possible exprimés de manière quantitative par rapport à l’objectif et, le cas échéant, aux objectifs opérationnels ou indicateurs clés de suivi ;</a:t>
            </a:r>
          </a:p>
        </p:txBody>
      </p:sp>
      <p:sp>
        <p:nvSpPr>
          <p:cNvPr id="22" name="ZoneTexte 21">
            <a:extLst>
              <a:ext uri="{FF2B5EF4-FFF2-40B4-BE49-F238E27FC236}">
                <a16:creationId xmlns:a16="http://schemas.microsoft.com/office/drawing/2014/main" id="{D574E5D4-23A5-4408-A35F-89D25CF25585}"/>
              </a:ext>
            </a:extLst>
          </p:cNvPr>
          <p:cNvSpPr txBox="1"/>
          <p:nvPr/>
        </p:nvSpPr>
        <p:spPr>
          <a:xfrm>
            <a:off x="727873" y="4014142"/>
            <a:ext cx="10463212" cy="584775"/>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De l’adéquation des moyens mis en œuvre au respect de l’objectif au regard de l’évolution des affaires sur la période ;</a:t>
            </a:r>
          </a:p>
        </p:txBody>
      </p:sp>
      <p:sp>
        <p:nvSpPr>
          <p:cNvPr id="24" name="ZoneTexte 23">
            <a:extLst>
              <a:ext uri="{FF2B5EF4-FFF2-40B4-BE49-F238E27FC236}">
                <a16:creationId xmlns:a16="http://schemas.microsoft.com/office/drawing/2014/main" id="{00716823-ACB0-45E0-958E-3D4E38395772}"/>
              </a:ext>
            </a:extLst>
          </p:cNvPr>
          <p:cNvSpPr txBox="1"/>
          <p:nvPr/>
        </p:nvSpPr>
        <p:spPr>
          <a:xfrm>
            <a:off x="727872" y="4548000"/>
            <a:ext cx="10835477" cy="338554"/>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Le cas échéant, l’existence de circonstances extérieures à la société ayant affecté le respect de l’objectif ;</a:t>
            </a:r>
          </a:p>
        </p:txBody>
      </p:sp>
      <p:sp>
        <p:nvSpPr>
          <p:cNvPr id="26" name="ZoneTexte 25">
            <a:extLst>
              <a:ext uri="{FF2B5EF4-FFF2-40B4-BE49-F238E27FC236}">
                <a16:creationId xmlns:a16="http://schemas.microsoft.com/office/drawing/2014/main" id="{FB73A2F5-C45C-46DF-9685-109ACF8BD41F}"/>
              </a:ext>
            </a:extLst>
          </p:cNvPr>
          <p:cNvSpPr txBox="1"/>
          <p:nvPr/>
        </p:nvSpPr>
        <p:spPr>
          <a:xfrm>
            <a:off x="442123" y="5003771"/>
            <a:ext cx="9167812" cy="369332"/>
          </a:xfrm>
          <a:prstGeom prst="rect">
            <a:avLst/>
          </a:prstGeom>
          <a:noFill/>
        </p:spPr>
        <p:txBody>
          <a:bodyPr wrap="square">
            <a:spAutoFit/>
          </a:bodyPr>
          <a:lstStyle/>
          <a:p>
            <a:r>
              <a:rPr lang="fr-FR" dirty="0"/>
              <a:t>5-	Une conclusion motivée déclarant, pour chaque objectif :</a:t>
            </a:r>
          </a:p>
        </p:txBody>
      </p:sp>
      <p:sp>
        <p:nvSpPr>
          <p:cNvPr id="28" name="ZoneTexte 27">
            <a:extLst>
              <a:ext uri="{FF2B5EF4-FFF2-40B4-BE49-F238E27FC236}">
                <a16:creationId xmlns:a16="http://schemas.microsoft.com/office/drawing/2014/main" id="{0DF5115B-1BF0-4DDF-B187-08A30E85D9FE}"/>
              </a:ext>
            </a:extLst>
          </p:cNvPr>
          <p:cNvSpPr txBox="1"/>
          <p:nvPr/>
        </p:nvSpPr>
        <p:spPr>
          <a:xfrm>
            <a:off x="727872" y="5349766"/>
            <a:ext cx="6105524" cy="338554"/>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Soit que la société respecte son objectif ;</a:t>
            </a:r>
          </a:p>
        </p:txBody>
      </p:sp>
      <p:sp>
        <p:nvSpPr>
          <p:cNvPr id="30" name="ZoneTexte 29">
            <a:extLst>
              <a:ext uri="{FF2B5EF4-FFF2-40B4-BE49-F238E27FC236}">
                <a16:creationId xmlns:a16="http://schemas.microsoft.com/office/drawing/2014/main" id="{B8AC6518-9246-4E83-8DCF-85AF2A5DF478}"/>
              </a:ext>
            </a:extLst>
          </p:cNvPr>
          <p:cNvSpPr txBox="1"/>
          <p:nvPr/>
        </p:nvSpPr>
        <p:spPr>
          <a:xfrm>
            <a:off x="727872" y="5608680"/>
            <a:ext cx="6105524" cy="338554"/>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Soit que la société ne respecte pas son objectif ;</a:t>
            </a:r>
          </a:p>
        </p:txBody>
      </p:sp>
      <p:sp>
        <p:nvSpPr>
          <p:cNvPr id="32" name="ZoneTexte 31">
            <a:extLst>
              <a:ext uri="{FF2B5EF4-FFF2-40B4-BE49-F238E27FC236}">
                <a16:creationId xmlns:a16="http://schemas.microsoft.com/office/drawing/2014/main" id="{5E3BC385-E198-4A6E-BE0A-020F3F101766}"/>
              </a:ext>
            </a:extLst>
          </p:cNvPr>
          <p:cNvSpPr txBox="1"/>
          <p:nvPr/>
        </p:nvSpPr>
        <p:spPr>
          <a:xfrm>
            <a:off x="727872" y="5878419"/>
            <a:ext cx="6105524" cy="338554"/>
          </a:xfrm>
          <a:prstGeom prst="rect">
            <a:avLst/>
          </a:prstGeom>
          <a:noFill/>
        </p:spPr>
        <p:txBody>
          <a:bodyPr wrap="square">
            <a:spAutoFit/>
          </a:bodyPr>
          <a:lstStyle/>
          <a:p>
            <a:pPr marL="742950" lvl="1" indent="-285750">
              <a:buFont typeface="Courier New" panose="02070309020205020404" pitchFamily="49" charset="0"/>
              <a:buChar char="o"/>
            </a:pPr>
            <a:r>
              <a:rPr lang="fr-FR" sz="1600" dirty="0"/>
              <a:t>Soit qu’il lui est impossible de conclure.</a:t>
            </a:r>
          </a:p>
        </p:txBody>
      </p:sp>
    </p:spTree>
    <p:extLst>
      <p:ext uri="{BB962C8B-B14F-4D97-AF65-F5344CB8AC3E}">
        <p14:creationId xmlns:p14="http://schemas.microsoft.com/office/powerpoint/2010/main" val="136825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8" grpId="0"/>
      <p:bldP spid="20" grpId="0"/>
      <p:bldP spid="22" grpId="0"/>
      <p:bldP spid="24" grpId="0"/>
      <p:bldP spid="26" grpId="0"/>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0418583-6482-4E2A-8A96-FD81B19A29A8}"/>
              </a:ext>
            </a:extLst>
          </p:cNvPr>
          <p:cNvPicPr>
            <a:picLocks noGrp="1" noChangeAspect="1"/>
          </p:cNvPicPr>
          <p:nvPr>
            <p:ph idx="1"/>
          </p:nvPr>
        </p:nvPicPr>
        <p:blipFill>
          <a:blip r:embed="rId2"/>
          <a:stretch>
            <a:fillRect/>
          </a:stretch>
        </p:blipFill>
        <p:spPr>
          <a:xfrm>
            <a:off x="937839" y="1777604"/>
            <a:ext cx="9149786" cy="3813534"/>
          </a:xfrm>
        </p:spPr>
      </p:pic>
      <p:pic>
        <p:nvPicPr>
          <p:cNvPr id="7" name="Image 6">
            <a:extLst>
              <a:ext uri="{FF2B5EF4-FFF2-40B4-BE49-F238E27FC236}">
                <a16:creationId xmlns:a16="http://schemas.microsoft.com/office/drawing/2014/main" id="{EDBDBFB4-3BAA-4A69-BAF2-21F60D1746C9}"/>
              </a:ext>
            </a:extLst>
          </p:cNvPr>
          <p:cNvPicPr>
            <a:picLocks noChangeAspect="1"/>
          </p:cNvPicPr>
          <p:nvPr/>
        </p:nvPicPr>
        <p:blipFill>
          <a:blip r:embed="rId3"/>
          <a:stretch>
            <a:fillRect/>
          </a:stretch>
        </p:blipFill>
        <p:spPr>
          <a:xfrm>
            <a:off x="677334" y="6105893"/>
            <a:ext cx="2420322" cy="487722"/>
          </a:xfrm>
          <a:prstGeom prst="rect">
            <a:avLst/>
          </a:prstGeom>
        </p:spPr>
      </p:pic>
      <p:sp>
        <p:nvSpPr>
          <p:cNvPr id="10" name="Titre 6">
            <a:extLst>
              <a:ext uri="{FF2B5EF4-FFF2-40B4-BE49-F238E27FC236}">
                <a16:creationId xmlns:a16="http://schemas.microsoft.com/office/drawing/2014/main" id="{8A44CCB8-938F-4D63-B1B8-01FEEC2131EB}"/>
              </a:ext>
            </a:extLst>
          </p:cNvPr>
          <p:cNvSpPr txBox="1">
            <a:spLocks noGrp="1"/>
          </p:cNvSpPr>
          <p:nvPr>
            <p:ph type="title"/>
          </p:nvPr>
        </p:nvSpPr>
        <p:spPr>
          <a:xfrm>
            <a:off x="937839" y="241674"/>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Validation des objectifs</a:t>
            </a:r>
            <a:endParaRPr lang="fr-FR" dirty="0"/>
          </a:p>
        </p:txBody>
      </p:sp>
    </p:spTree>
    <p:extLst>
      <p:ext uri="{BB962C8B-B14F-4D97-AF65-F5344CB8AC3E}">
        <p14:creationId xmlns:p14="http://schemas.microsoft.com/office/powerpoint/2010/main" val="99192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DE358826-9A1C-4EF3-994A-2D405E888481}"/>
              </a:ext>
            </a:extLst>
          </p:cNvPr>
          <p:cNvSpPr txBox="1"/>
          <p:nvPr/>
        </p:nvSpPr>
        <p:spPr>
          <a:xfrm>
            <a:off x="544658" y="2044004"/>
            <a:ext cx="7507389" cy="923330"/>
          </a:xfrm>
          <a:prstGeom prst="rect">
            <a:avLst/>
          </a:prstGeom>
          <a:noFill/>
        </p:spPr>
        <p:txBody>
          <a:bodyPr wrap="square">
            <a:spAutoFit/>
          </a:bodyPr>
          <a:lstStyle/>
          <a:p>
            <a:endParaRPr lang="fr-FR" dirty="0"/>
          </a:p>
          <a:p>
            <a:pPr marL="285750" indent="-285750">
              <a:buFont typeface="Wingdings" panose="05000000000000000000" pitchFamily="2" charset="2"/>
              <a:buChar char="Ø"/>
            </a:pPr>
            <a:r>
              <a:rPr lang="fr-FR" dirty="0"/>
              <a:t>Procédure de retrait de la qualité de société à mission peut être engagée auprès du président du tribunal de commerce compétent ;</a:t>
            </a:r>
          </a:p>
        </p:txBody>
      </p:sp>
      <p:sp>
        <p:nvSpPr>
          <p:cNvPr id="6" name="Titre 6">
            <a:extLst>
              <a:ext uri="{FF2B5EF4-FFF2-40B4-BE49-F238E27FC236}">
                <a16:creationId xmlns:a16="http://schemas.microsoft.com/office/drawing/2014/main" id="{F8A0FA02-A7A6-4A7A-8D79-511239A41EF2}"/>
              </a:ext>
            </a:extLst>
          </p:cNvPr>
          <p:cNvSpPr txBox="1">
            <a:spLocks noGrp="1"/>
          </p:cNvSpPr>
          <p:nvPr>
            <p:ph type="title"/>
          </p:nvPr>
        </p:nvSpPr>
        <p:spPr>
          <a:xfrm>
            <a:off x="937839" y="241674"/>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L’audit des sociétés à Mission</a:t>
            </a:r>
          </a:p>
          <a:p>
            <a:pPr algn="ctr"/>
            <a:r>
              <a:rPr lang="fr-FR" sz="2400" dirty="0">
                <a:solidFill>
                  <a:schemeClr val="accent4"/>
                </a:solidFill>
              </a:rPr>
              <a:t>Sanctions</a:t>
            </a:r>
            <a:endParaRPr lang="fr-FR" dirty="0"/>
          </a:p>
        </p:txBody>
      </p:sp>
      <p:pic>
        <p:nvPicPr>
          <p:cNvPr id="5" name="Image 4">
            <a:extLst>
              <a:ext uri="{FF2B5EF4-FFF2-40B4-BE49-F238E27FC236}">
                <a16:creationId xmlns:a16="http://schemas.microsoft.com/office/drawing/2014/main" id="{8EF002AD-22E7-4F70-9F8C-6D381D059A6D}"/>
              </a:ext>
            </a:extLst>
          </p:cNvPr>
          <p:cNvPicPr>
            <a:picLocks noChangeAspect="1"/>
          </p:cNvPicPr>
          <p:nvPr/>
        </p:nvPicPr>
        <p:blipFill>
          <a:blip r:embed="rId3"/>
          <a:stretch>
            <a:fillRect/>
          </a:stretch>
        </p:blipFill>
        <p:spPr>
          <a:xfrm>
            <a:off x="8700345" y="1724026"/>
            <a:ext cx="3389623" cy="2159226"/>
          </a:xfrm>
          <a:prstGeom prst="rect">
            <a:avLst/>
          </a:prstGeom>
        </p:spPr>
      </p:pic>
      <p:sp>
        <p:nvSpPr>
          <p:cNvPr id="7" name="ZoneTexte 6">
            <a:extLst>
              <a:ext uri="{FF2B5EF4-FFF2-40B4-BE49-F238E27FC236}">
                <a16:creationId xmlns:a16="http://schemas.microsoft.com/office/drawing/2014/main" id="{0D9B1172-AE8F-4669-8D18-992C47097710}"/>
              </a:ext>
            </a:extLst>
          </p:cNvPr>
          <p:cNvSpPr txBox="1"/>
          <p:nvPr/>
        </p:nvSpPr>
        <p:spPr>
          <a:xfrm>
            <a:off x="1392108" y="1562474"/>
            <a:ext cx="7308237" cy="369332"/>
          </a:xfrm>
          <a:prstGeom prst="rect">
            <a:avLst/>
          </a:prstGeom>
          <a:noFill/>
        </p:spPr>
        <p:txBody>
          <a:bodyPr wrap="square">
            <a:spAutoFit/>
          </a:bodyPr>
          <a:lstStyle/>
          <a:p>
            <a:r>
              <a:rPr lang="fr-FR" b="1" dirty="0">
                <a:solidFill>
                  <a:srgbClr val="7030A0"/>
                </a:solidFill>
              </a:rPr>
              <a:t>Quelles conséquences si l'entreprise ne remplit pas ses missions ?</a:t>
            </a:r>
          </a:p>
        </p:txBody>
      </p:sp>
      <p:sp>
        <p:nvSpPr>
          <p:cNvPr id="9" name="ZoneTexte 8">
            <a:extLst>
              <a:ext uri="{FF2B5EF4-FFF2-40B4-BE49-F238E27FC236}">
                <a16:creationId xmlns:a16="http://schemas.microsoft.com/office/drawing/2014/main" id="{D6E2FE44-FACE-4066-B866-F25C89214897}"/>
              </a:ext>
            </a:extLst>
          </p:cNvPr>
          <p:cNvSpPr txBox="1"/>
          <p:nvPr/>
        </p:nvSpPr>
        <p:spPr>
          <a:xfrm>
            <a:off x="544658" y="3301950"/>
            <a:ext cx="8894617" cy="1200329"/>
          </a:xfrm>
          <a:prstGeom prst="rect">
            <a:avLst/>
          </a:prstGeom>
          <a:noFill/>
        </p:spPr>
        <p:txBody>
          <a:bodyPr wrap="square">
            <a:spAutoFit/>
          </a:bodyPr>
          <a:lstStyle/>
          <a:p>
            <a:pPr marL="285750" indent="-285750">
              <a:buFont typeface="Wingdings" panose="05000000000000000000" pitchFamily="2" charset="2"/>
              <a:buChar char="Ø"/>
            </a:pPr>
            <a:r>
              <a:rPr lang="fr-FR" dirty="0"/>
              <a:t>Ce dernier peut ordonner au représentant légal de la société de supprimer la mention « société à mission » de tous les actes, documents ou supports électroniques émanant de l'entreprise. Cette procédure peut-être engagée par le ministère public ou toute personne intéressée ;</a:t>
            </a:r>
          </a:p>
        </p:txBody>
      </p:sp>
      <p:sp>
        <p:nvSpPr>
          <p:cNvPr id="11" name="ZoneTexte 10">
            <a:extLst>
              <a:ext uri="{FF2B5EF4-FFF2-40B4-BE49-F238E27FC236}">
                <a16:creationId xmlns:a16="http://schemas.microsoft.com/office/drawing/2014/main" id="{A400D6E3-2920-49E1-9A0C-AF7BD2572100}"/>
              </a:ext>
            </a:extLst>
          </p:cNvPr>
          <p:cNvSpPr txBox="1"/>
          <p:nvPr/>
        </p:nvSpPr>
        <p:spPr>
          <a:xfrm>
            <a:off x="544658" y="4728348"/>
            <a:ext cx="8653463" cy="646331"/>
          </a:xfrm>
          <a:prstGeom prst="rect">
            <a:avLst/>
          </a:prstGeom>
          <a:noFill/>
        </p:spPr>
        <p:txBody>
          <a:bodyPr wrap="square">
            <a:spAutoFit/>
          </a:bodyPr>
          <a:lstStyle/>
          <a:p>
            <a:pPr marL="285750" indent="-285750">
              <a:buFont typeface="Wingdings" panose="05000000000000000000" pitchFamily="2" charset="2"/>
              <a:buChar char="Ø"/>
            </a:pPr>
            <a:r>
              <a:rPr lang="fr-FR" dirty="0"/>
              <a:t>Cette suppression nécessite une nouvelle formalité modificative sur le site du guichet unique des formalités des entreprises.</a:t>
            </a:r>
          </a:p>
        </p:txBody>
      </p:sp>
      <p:sp>
        <p:nvSpPr>
          <p:cNvPr id="12" name="ZoneTexte 11">
            <a:extLst>
              <a:ext uri="{FF2B5EF4-FFF2-40B4-BE49-F238E27FC236}">
                <a16:creationId xmlns:a16="http://schemas.microsoft.com/office/drawing/2014/main" id="{22EA7136-38C4-43B2-9039-FFC10B2E8AAF}"/>
              </a:ext>
            </a:extLst>
          </p:cNvPr>
          <p:cNvSpPr txBox="1"/>
          <p:nvPr/>
        </p:nvSpPr>
        <p:spPr>
          <a:xfrm>
            <a:off x="3105149" y="5600748"/>
            <a:ext cx="5495925" cy="430887"/>
          </a:xfrm>
          <a:prstGeom prst="rect">
            <a:avLst/>
          </a:prstGeom>
          <a:noFill/>
        </p:spPr>
        <p:txBody>
          <a:bodyPr wrap="square" rtlCol="0">
            <a:spAutoFit/>
          </a:bodyPr>
          <a:lstStyle/>
          <a:p>
            <a:r>
              <a:rPr lang="fr-FR" sz="2200" b="1" dirty="0">
                <a:solidFill>
                  <a:srgbClr val="FF0000"/>
                </a:solidFill>
              </a:rPr>
              <a:t>Risque uniquement réputationnel !</a:t>
            </a:r>
          </a:p>
        </p:txBody>
      </p:sp>
    </p:spTree>
    <p:extLst>
      <p:ext uri="{BB962C8B-B14F-4D97-AF65-F5344CB8AC3E}">
        <p14:creationId xmlns:p14="http://schemas.microsoft.com/office/powerpoint/2010/main" val="211191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DBDBFB4-3BAA-4A69-BAF2-21F60D1746C9}"/>
              </a:ext>
            </a:extLst>
          </p:cNvPr>
          <p:cNvPicPr>
            <a:picLocks noChangeAspect="1"/>
          </p:cNvPicPr>
          <p:nvPr/>
        </p:nvPicPr>
        <p:blipFill>
          <a:blip r:embed="rId2"/>
          <a:stretch>
            <a:fillRect/>
          </a:stretch>
        </p:blipFill>
        <p:spPr>
          <a:xfrm>
            <a:off x="553509" y="6346539"/>
            <a:ext cx="2420322" cy="487722"/>
          </a:xfrm>
          <a:prstGeom prst="rect">
            <a:avLst/>
          </a:prstGeom>
        </p:spPr>
      </p:pic>
      <p:sp>
        <p:nvSpPr>
          <p:cNvPr id="10" name="Titre 6">
            <a:extLst>
              <a:ext uri="{FF2B5EF4-FFF2-40B4-BE49-F238E27FC236}">
                <a16:creationId xmlns:a16="http://schemas.microsoft.com/office/drawing/2014/main" id="{8A44CCB8-938F-4D63-B1B8-01FEEC2131EB}"/>
              </a:ext>
            </a:extLst>
          </p:cNvPr>
          <p:cNvSpPr txBox="1">
            <a:spLocks noGrp="1"/>
          </p:cNvSpPr>
          <p:nvPr>
            <p:ph type="title"/>
          </p:nvPr>
        </p:nvSpPr>
        <p:spPr>
          <a:xfrm>
            <a:off x="861639" y="0"/>
            <a:ext cx="8596312" cy="1320800"/>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Aigle – Société à Mission</a:t>
            </a:r>
          </a:p>
        </p:txBody>
      </p:sp>
      <p:sp>
        <p:nvSpPr>
          <p:cNvPr id="8" name="ZoneTexte 7">
            <a:extLst>
              <a:ext uri="{FF2B5EF4-FFF2-40B4-BE49-F238E27FC236}">
                <a16:creationId xmlns:a16="http://schemas.microsoft.com/office/drawing/2014/main" id="{783D5A48-46CE-4634-AB4E-DA83F352573B}"/>
              </a:ext>
            </a:extLst>
          </p:cNvPr>
          <p:cNvSpPr txBox="1"/>
          <p:nvPr/>
        </p:nvSpPr>
        <p:spPr>
          <a:xfrm>
            <a:off x="133348" y="897714"/>
            <a:ext cx="8780618" cy="646331"/>
          </a:xfrm>
          <a:prstGeom prst="rect">
            <a:avLst/>
          </a:prstGeom>
          <a:noFill/>
        </p:spPr>
        <p:txBody>
          <a:bodyPr wrap="square">
            <a:spAutoFit/>
          </a:bodyPr>
          <a:lstStyle/>
          <a:p>
            <a:pPr algn="l"/>
            <a:r>
              <a:rPr lang="fr-FR" b="1" dirty="0">
                <a:solidFill>
                  <a:srgbClr val="7030A0"/>
                </a:solidFill>
                <a:effectLst/>
              </a:rPr>
              <a:t>Raison d’être : </a:t>
            </a:r>
            <a:r>
              <a:rPr lang="fr-FR" dirty="0">
                <a:effectLst/>
              </a:rPr>
              <a:t>Permettre à chacun de vivre pleinement des expériences sans laisser d’autres empreintes que celles de ses pas.</a:t>
            </a:r>
          </a:p>
        </p:txBody>
      </p:sp>
      <p:sp>
        <p:nvSpPr>
          <p:cNvPr id="11" name="ZoneTexte 10">
            <a:extLst>
              <a:ext uri="{FF2B5EF4-FFF2-40B4-BE49-F238E27FC236}">
                <a16:creationId xmlns:a16="http://schemas.microsoft.com/office/drawing/2014/main" id="{123A166D-1E9C-4FA0-857C-E759538BE5FB}"/>
              </a:ext>
            </a:extLst>
          </p:cNvPr>
          <p:cNvSpPr txBox="1"/>
          <p:nvPr/>
        </p:nvSpPr>
        <p:spPr>
          <a:xfrm>
            <a:off x="185738" y="2998423"/>
            <a:ext cx="7281862" cy="584775"/>
          </a:xfrm>
          <a:prstGeom prst="rect">
            <a:avLst/>
          </a:prstGeom>
          <a:noFill/>
        </p:spPr>
        <p:txBody>
          <a:bodyPr wrap="square">
            <a:spAutoFit/>
          </a:bodyPr>
          <a:lstStyle>
            <a:defPPr>
              <a:defRPr lang="en-US"/>
            </a:defPPr>
            <a:lvl1pPr marL="285750" indent="-285750" fontAlgn="base">
              <a:buFont typeface="Wingdings" panose="05000000000000000000" pitchFamily="2" charset="2"/>
              <a:buChar char="Ø"/>
              <a:defRPr sz="1600">
                <a:effectLst/>
              </a:defRPr>
            </a:lvl1pPr>
          </a:lstStyle>
          <a:p>
            <a:r>
              <a:rPr lang="fr-FR" dirty="0"/>
              <a:t>Concevoir des produits durables en privilégiant des matières premières recyclées ou certifiées par des organismes reconnus ;</a:t>
            </a:r>
          </a:p>
        </p:txBody>
      </p:sp>
      <p:sp>
        <p:nvSpPr>
          <p:cNvPr id="12" name="ZoneTexte 11">
            <a:extLst>
              <a:ext uri="{FF2B5EF4-FFF2-40B4-BE49-F238E27FC236}">
                <a16:creationId xmlns:a16="http://schemas.microsoft.com/office/drawing/2014/main" id="{813919D8-8C06-4E11-B043-18DE2103FE9B}"/>
              </a:ext>
            </a:extLst>
          </p:cNvPr>
          <p:cNvSpPr txBox="1"/>
          <p:nvPr/>
        </p:nvSpPr>
        <p:spPr>
          <a:xfrm>
            <a:off x="185738" y="5565876"/>
            <a:ext cx="6896101" cy="584775"/>
          </a:xfrm>
          <a:prstGeom prst="rect">
            <a:avLst/>
          </a:prstGeom>
          <a:noFill/>
        </p:spPr>
        <p:txBody>
          <a:bodyPr wrap="square">
            <a:spAutoFit/>
          </a:bodyPr>
          <a:lstStyle/>
          <a:p>
            <a:pPr marL="285750" indent="-285750" algn="l" fontAlgn="base">
              <a:buFont typeface="Wingdings" panose="05000000000000000000" pitchFamily="2" charset="2"/>
              <a:buChar char="Ø"/>
            </a:pPr>
            <a:r>
              <a:rPr lang="fr-FR" sz="1600" dirty="0">
                <a:effectLst/>
              </a:rPr>
              <a:t>Recourir à des fournisseurs garantissant leur conformité aux principes UN </a:t>
            </a:r>
            <a:r>
              <a:rPr lang="fr-FR" sz="1600">
                <a:effectLst/>
              </a:rPr>
              <a:t>global compact.</a:t>
            </a:r>
            <a:endParaRPr lang="fr-FR" sz="1600" dirty="0">
              <a:effectLst/>
            </a:endParaRPr>
          </a:p>
        </p:txBody>
      </p:sp>
      <p:sp>
        <p:nvSpPr>
          <p:cNvPr id="14" name="ZoneTexte 13">
            <a:extLst>
              <a:ext uri="{FF2B5EF4-FFF2-40B4-BE49-F238E27FC236}">
                <a16:creationId xmlns:a16="http://schemas.microsoft.com/office/drawing/2014/main" id="{3CFBA9E8-CE08-43C2-A54B-3B55C7D8F0B8}"/>
              </a:ext>
            </a:extLst>
          </p:cNvPr>
          <p:cNvSpPr txBox="1"/>
          <p:nvPr/>
        </p:nvSpPr>
        <p:spPr>
          <a:xfrm>
            <a:off x="185738" y="4488658"/>
            <a:ext cx="7020983" cy="1077218"/>
          </a:xfrm>
          <a:prstGeom prst="rect">
            <a:avLst/>
          </a:prstGeom>
          <a:noFill/>
        </p:spPr>
        <p:txBody>
          <a:bodyPr wrap="square">
            <a:spAutoFit/>
          </a:bodyPr>
          <a:lstStyle/>
          <a:p>
            <a:pPr marL="285750" indent="-285750" algn="l" fontAlgn="base">
              <a:buFont typeface="Wingdings" panose="05000000000000000000" pitchFamily="2" charset="2"/>
              <a:buChar char="Ø"/>
            </a:pPr>
            <a:r>
              <a:rPr lang="fr-FR" sz="1600" dirty="0">
                <a:effectLst/>
              </a:rPr>
              <a:t>Encourager et favoriser les comportements écologiques des collaborateurs en adaptant les lieux de travail, ainsi qu’en organisant des actions internes de sensibilisation à la protection de l’environnement ;</a:t>
            </a:r>
          </a:p>
        </p:txBody>
      </p:sp>
      <p:sp>
        <p:nvSpPr>
          <p:cNvPr id="16" name="ZoneTexte 15">
            <a:extLst>
              <a:ext uri="{FF2B5EF4-FFF2-40B4-BE49-F238E27FC236}">
                <a16:creationId xmlns:a16="http://schemas.microsoft.com/office/drawing/2014/main" id="{4C6E88A8-6CA1-4237-B568-3DFF05DC412B}"/>
              </a:ext>
            </a:extLst>
          </p:cNvPr>
          <p:cNvSpPr txBox="1"/>
          <p:nvPr/>
        </p:nvSpPr>
        <p:spPr>
          <a:xfrm>
            <a:off x="133350" y="2161878"/>
            <a:ext cx="7162800" cy="830997"/>
          </a:xfrm>
          <a:prstGeom prst="rect">
            <a:avLst/>
          </a:prstGeom>
          <a:noFill/>
        </p:spPr>
        <p:txBody>
          <a:bodyPr wrap="square">
            <a:spAutoFit/>
          </a:bodyPr>
          <a:lstStyle/>
          <a:p>
            <a:pPr marL="285750" indent="-285750" algn="l" fontAlgn="base">
              <a:buFont typeface="Wingdings" panose="05000000000000000000" pitchFamily="2" charset="2"/>
              <a:buChar char="Ø"/>
            </a:pPr>
            <a:r>
              <a:rPr lang="fr-FR" sz="1600" dirty="0">
                <a:effectLst/>
              </a:rPr>
              <a:t>Mettre en œuvre des actions de sensibilisation à l’économie circulaire et à la protection de l’environnement auprès des clients et leur donner la possibilité d’agir à leur niveau ;</a:t>
            </a:r>
          </a:p>
        </p:txBody>
      </p:sp>
      <p:sp>
        <p:nvSpPr>
          <p:cNvPr id="18" name="ZoneTexte 17">
            <a:extLst>
              <a:ext uri="{FF2B5EF4-FFF2-40B4-BE49-F238E27FC236}">
                <a16:creationId xmlns:a16="http://schemas.microsoft.com/office/drawing/2014/main" id="{81667347-2611-4B41-8396-C7A179ACF665}"/>
              </a:ext>
            </a:extLst>
          </p:cNvPr>
          <p:cNvSpPr txBox="1"/>
          <p:nvPr/>
        </p:nvSpPr>
        <p:spPr>
          <a:xfrm>
            <a:off x="185738" y="3659849"/>
            <a:ext cx="6767512" cy="830997"/>
          </a:xfrm>
          <a:prstGeom prst="rect">
            <a:avLst/>
          </a:prstGeom>
          <a:noFill/>
        </p:spPr>
        <p:txBody>
          <a:bodyPr wrap="square">
            <a:spAutoFit/>
          </a:bodyPr>
          <a:lstStyle/>
          <a:p>
            <a:pPr marL="285750" indent="-285750" algn="l" fontAlgn="base">
              <a:buFont typeface="Wingdings" panose="05000000000000000000" pitchFamily="2" charset="2"/>
              <a:buChar char="Ø"/>
            </a:pPr>
            <a:r>
              <a:rPr lang="fr-FR" sz="1600" dirty="0">
                <a:effectLst/>
              </a:rPr>
              <a:t>Participer à et soutenir des initiatives de protection de l’environnement, visant notamment la préservation des forêts, de la biodiversité et des aigles ;</a:t>
            </a:r>
          </a:p>
        </p:txBody>
      </p:sp>
      <p:sp>
        <p:nvSpPr>
          <p:cNvPr id="20" name="Espace réservé du contenu 19">
            <a:extLst>
              <a:ext uri="{FF2B5EF4-FFF2-40B4-BE49-F238E27FC236}">
                <a16:creationId xmlns:a16="http://schemas.microsoft.com/office/drawing/2014/main" id="{29D0E3F3-26F7-4FC0-A6AB-98C8C3C7660B}"/>
              </a:ext>
            </a:extLst>
          </p:cNvPr>
          <p:cNvSpPr>
            <a:spLocks noGrp="1"/>
          </p:cNvSpPr>
          <p:nvPr>
            <p:ph idx="1"/>
          </p:nvPr>
        </p:nvSpPr>
        <p:spPr>
          <a:xfrm>
            <a:off x="7519988" y="1954094"/>
            <a:ext cx="4557712" cy="3880773"/>
          </a:xfrm>
        </p:spPr>
        <p:txBody>
          <a:bodyPr>
            <a:normAutofit lnSpcReduction="10000"/>
          </a:bodyPr>
          <a:lstStyle/>
          <a:p>
            <a:pPr marL="0" indent="0" algn="l">
              <a:buNone/>
            </a:pPr>
            <a:r>
              <a:rPr lang="fr-FR" b="1" dirty="0">
                <a:solidFill>
                  <a:srgbClr val="7030A0"/>
                </a:solidFill>
                <a:effectLst/>
              </a:rPr>
              <a:t>Membres du Comité de mission :</a:t>
            </a:r>
          </a:p>
          <a:p>
            <a:pPr algn="l" fontAlgn="base">
              <a:buFont typeface="Arial" panose="020B0604020202020204" pitchFamily="34" charset="0"/>
              <a:buChar char="•"/>
            </a:pPr>
            <a:r>
              <a:rPr lang="fr-FR" sz="1600" dirty="0">
                <a:effectLst/>
              </a:rPr>
              <a:t>Elisabeth Laville – Présidente Utopies</a:t>
            </a:r>
          </a:p>
          <a:p>
            <a:pPr algn="l" fontAlgn="base">
              <a:buFont typeface="Arial" panose="020B0604020202020204" pitchFamily="34" charset="0"/>
              <a:buChar char="•"/>
            </a:pPr>
            <a:r>
              <a:rPr lang="fr-FR" sz="1600" dirty="0">
                <a:effectLst/>
              </a:rPr>
              <a:t>Pierre-André Maus – actionnaire</a:t>
            </a:r>
          </a:p>
          <a:p>
            <a:pPr algn="l" fontAlgn="base">
              <a:buFont typeface="Arial" panose="020B0604020202020204" pitchFamily="34" charset="0"/>
              <a:buChar char="•"/>
            </a:pPr>
            <a:r>
              <a:rPr lang="fr-FR" sz="1600" dirty="0">
                <a:effectLst/>
              </a:rPr>
              <a:t>Yann Arthus-Bertrand – Président Fondation Good Planet</a:t>
            </a:r>
          </a:p>
          <a:p>
            <a:pPr algn="l" fontAlgn="base">
              <a:buFont typeface="Arial" panose="020B0604020202020204" pitchFamily="34" charset="0"/>
              <a:buChar char="•"/>
            </a:pPr>
            <a:r>
              <a:rPr lang="fr-FR" sz="1600" dirty="0">
                <a:effectLst/>
              </a:rPr>
              <a:t>Maeva Bessis – CEO La Caserne</a:t>
            </a:r>
          </a:p>
          <a:p>
            <a:pPr algn="l" fontAlgn="base">
              <a:buFont typeface="Arial" panose="020B0604020202020204" pitchFamily="34" charset="0"/>
              <a:buChar char="•"/>
            </a:pPr>
            <a:r>
              <a:rPr lang="fr-FR" sz="1600" dirty="0">
                <a:effectLst/>
              </a:rPr>
              <a:t>Pierre-François Le </a:t>
            </a:r>
            <a:r>
              <a:rPr lang="fr-FR" sz="1600" dirty="0" err="1">
                <a:effectLst/>
              </a:rPr>
              <a:t>Louet</a:t>
            </a:r>
            <a:r>
              <a:rPr lang="fr-FR" sz="1600" dirty="0">
                <a:effectLst/>
              </a:rPr>
              <a:t> – </a:t>
            </a:r>
            <a:r>
              <a:rPr lang="fr-FR" sz="1600" dirty="0" err="1">
                <a:effectLst/>
              </a:rPr>
              <a:t>President</a:t>
            </a:r>
            <a:r>
              <a:rPr lang="fr-FR" sz="1600" dirty="0">
                <a:effectLst/>
              </a:rPr>
              <a:t> Nelly </a:t>
            </a:r>
            <a:r>
              <a:rPr lang="fr-FR" sz="1600" dirty="0" err="1">
                <a:effectLst/>
              </a:rPr>
              <a:t>Rodi</a:t>
            </a:r>
            <a:endParaRPr lang="fr-FR" sz="1600" dirty="0">
              <a:effectLst/>
            </a:endParaRPr>
          </a:p>
          <a:p>
            <a:pPr algn="l" fontAlgn="base">
              <a:buFont typeface="Arial" panose="020B0604020202020204" pitchFamily="34" charset="0"/>
              <a:buChar char="•"/>
            </a:pPr>
            <a:r>
              <a:rPr lang="fr-FR" sz="1600" dirty="0">
                <a:effectLst/>
              </a:rPr>
              <a:t>Guillaume </a:t>
            </a:r>
            <a:r>
              <a:rPr lang="fr-FR" sz="1600" dirty="0" err="1">
                <a:effectLst/>
              </a:rPr>
              <a:t>Gibault</a:t>
            </a:r>
            <a:r>
              <a:rPr lang="fr-FR" sz="1600" dirty="0">
                <a:effectLst/>
              </a:rPr>
              <a:t> – Fondateur et CEO Le Slip Français</a:t>
            </a:r>
          </a:p>
          <a:p>
            <a:pPr algn="l" fontAlgn="base">
              <a:buFont typeface="Arial" panose="020B0604020202020204" pitchFamily="34" charset="0"/>
              <a:buChar char="•"/>
            </a:pPr>
            <a:r>
              <a:rPr lang="fr-FR" sz="1600" dirty="0">
                <a:effectLst/>
              </a:rPr>
              <a:t>Nadine Cottet (Aigle) – VP Brand &amp; Marketing Aigle</a:t>
            </a:r>
          </a:p>
          <a:p>
            <a:endParaRPr lang="fr-FR" sz="1600" dirty="0"/>
          </a:p>
        </p:txBody>
      </p:sp>
      <p:sp>
        <p:nvSpPr>
          <p:cNvPr id="22" name="ZoneTexte 21">
            <a:extLst>
              <a:ext uri="{FF2B5EF4-FFF2-40B4-BE49-F238E27FC236}">
                <a16:creationId xmlns:a16="http://schemas.microsoft.com/office/drawing/2014/main" id="{DCC646C5-773B-45D7-9834-41275745A643}"/>
              </a:ext>
            </a:extLst>
          </p:cNvPr>
          <p:cNvSpPr txBox="1"/>
          <p:nvPr/>
        </p:nvSpPr>
        <p:spPr>
          <a:xfrm>
            <a:off x="133348" y="1632451"/>
            <a:ext cx="6477000" cy="369332"/>
          </a:xfrm>
          <a:prstGeom prst="rect">
            <a:avLst/>
          </a:prstGeom>
          <a:noFill/>
        </p:spPr>
        <p:txBody>
          <a:bodyPr wrap="square">
            <a:spAutoFit/>
          </a:bodyPr>
          <a:lstStyle/>
          <a:p>
            <a:r>
              <a:rPr lang="fr-FR" b="1" dirty="0">
                <a:solidFill>
                  <a:srgbClr val="7030A0"/>
                </a:solidFill>
                <a:effectLst/>
              </a:rPr>
              <a:t>Objectifs : </a:t>
            </a:r>
            <a:endParaRPr lang="fr-FR" dirty="0"/>
          </a:p>
        </p:txBody>
      </p:sp>
    </p:spTree>
    <p:extLst>
      <p:ext uri="{BB962C8B-B14F-4D97-AF65-F5344CB8AC3E}">
        <p14:creationId xmlns:p14="http://schemas.microsoft.com/office/powerpoint/2010/main" val="181543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6" grpId="0"/>
      <p:bldP spid="18" grpId="0"/>
      <p:bldP spid="20" grpId="0" build="p"/>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pic>
        <p:nvPicPr>
          <p:cNvPr id="1027" name="Picture 3" descr="Simplifier la création d'entreprise">
            <a:hlinkClick r:id="rId3"/>
            <a:extLst>
              <a:ext uri="{FF2B5EF4-FFF2-40B4-BE49-F238E27FC236}">
                <a16:creationId xmlns:a16="http://schemas.microsoft.com/office/drawing/2014/main" id="{2584BEAF-4008-4D60-BEB3-5B6E7052E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925" y="1333421"/>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ire grandir les entreprises">
            <a:hlinkClick r:id="rId5"/>
            <a:extLst>
              <a:ext uri="{FF2B5EF4-FFF2-40B4-BE49-F238E27FC236}">
                <a16:creationId xmlns:a16="http://schemas.microsoft.com/office/drawing/2014/main" id="{DD23689F-A7A8-427F-80BC-57E1C5A8C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164" y="3175352"/>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utoriser l'échec pour mieux rebondir">
            <a:hlinkClick r:id="rId7"/>
            <a:extLst>
              <a:ext uri="{FF2B5EF4-FFF2-40B4-BE49-F238E27FC236}">
                <a16:creationId xmlns:a16="http://schemas.microsoft.com/office/drawing/2014/main" id="{8553E9B2-753A-4B25-A815-E44F355823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2164" y="1333420"/>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mettre les entreprises">
            <a:hlinkClick r:id="rId9"/>
            <a:extLst>
              <a:ext uri="{FF2B5EF4-FFF2-40B4-BE49-F238E27FC236}">
                <a16:creationId xmlns:a16="http://schemas.microsoft.com/office/drawing/2014/main" id="{ED2804C8-1F1F-4F12-9C50-5383B52A08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62925" y="3175352"/>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nancer la croissance des entreprises">
            <a:hlinkClick r:id="rId11"/>
            <a:extLst>
              <a:ext uri="{FF2B5EF4-FFF2-40B4-BE49-F238E27FC236}">
                <a16:creationId xmlns:a16="http://schemas.microsoft.com/office/drawing/2014/main" id="{92DAEAD3-0822-4645-870D-EA493E7122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9339" y="3175351"/>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nover et préparer l'avenir">
            <a:hlinkClick r:id="rId13"/>
            <a:extLst>
              <a:ext uri="{FF2B5EF4-FFF2-40B4-BE49-F238E27FC236}">
                <a16:creationId xmlns:a16="http://schemas.microsoft.com/office/drawing/2014/main" id="{49EDCA89-46E6-49D4-9D22-AEA787DA325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2925" y="5004551"/>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éfendre les entreprises stratégiques">
            <a:hlinkClick r:id="rId15"/>
            <a:extLst>
              <a:ext uri="{FF2B5EF4-FFF2-40B4-BE49-F238E27FC236}">
                <a16:creationId xmlns:a16="http://schemas.microsoft.com/office/drawing/2014/main" id="{B6827D62-F281-4CD7-889C-FD370D51EFE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69074" y="1347454"/>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compenser le travail des salariés">
            <a:hlinkClick r:id="rId17"/>
            <a:extLst>
              <a:ext uri="{FF2B5EF4-FFF2-40B4-BE49-F238E27FC236}">
                <a16:creationId xmlns:a16="http://schemas.microsoft.com/office/drawing/2014/main" id="{50BE9BF3-179F-4F4F-A30C-7412DAE4F8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69074" y="5003248"/>
            <a:ext cx="219075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edéfinir la raison d'être des entreprises">
            <a:hlinkClick r:id="rId19"/>
            <a:extLst>
              <a:ext uri="{FF2B5EF4-FFF2-40B4-BE49-F238E27FC236}">
                <a16:creationId xmlns:a16="http://schemas.microsoft.com/office/drawing/2014/main" id="{DA646D29-D00E-4C29-BA64-755283CA97F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84448" y="5017284"/>
            <a:ext cx="2190750" cy="16668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A15B3CF3-92F8-46B1-8955-348E6E324511}"/>
              </a:ext>
            </a:extLst>
          </p:cNvPr>
          <p:cNvSpPr txBox="1"/>
          <p:nvPr/>
        </p:nvSpPr>
        <p:spPr>
          <a:xfrm>
            <a:off x="622787" y="1782134"/>
            <a:ext cx="2264064" cy="923330"/>
          </a:xfrm>
          <a:prstGeom prst="rect">
            <a:avLst/>
          </a:prstGeom>
          <a:solidFill>
            <a:srgbClr val="0070C0"/>
          </a:solidFill>
        </p:spPr>
        <p:txBody>
          <a:bodyPr wrap="square" rtlCol="0">
            <a:spAutoFit/>
          </a:bodyPr>
          <a:lstStyle/>
          <a:p>
            <a:r>
              <a:rPr lang="fr-FR" b="1" dirty="0">
                <a:solidFill>
                  <a:schemeClr val="bg1"/>
                </a:solidFill>
              </a:rPr>
              <a:t>Les mesures emblématiques de la loi PACTE</a:t>
            </a:r>
          </a:p>
        </p:txBody>
      </p:sp>
      <p:sp>
        <p:nvSpPr>
          <p:cNvPr id="13" name="ZoneTexte 12">
            <a:extLst>
              <a:ext uri="{FF2B5EF4-FFF2-40B4-BE49-F238E27FC236}">
                <a16:creationId xmlns:a16="http://schemas.microsoft.com/office/drawing/2014/main" id="{C6C811B8-22EF-4B78-814F-3E405372B12B}"/>
              </a:ext>
            </a:extLst>
          </p:cNvPr>
          <p:cNvSpPr txBox="1"/>
          <p:nvPr/>
        </p:nvSpPr>
        <p:spPr>
          <a:xfrm>
            <a:off x="2907345" y="190429"/>
            <a:ext cx="5255580" cy="70788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a:t>La loi PACTE</a:t>
            </a:r>
          </a:p>
        </p:txBody>
      </p:sp>
      <p:pic>
        <p:nvPicPr>
          <p:cNvPr id="2" name="Image 1">
            <a:extLst>
              <a:ext uri="{FF2B5EF4-FFF2-40B4-BE49-F238E27FC236}">
                <a16:creationId xmlns:a16="http://schemas.microsoft.com/office/drawing/2014/main" id="{74E60BF0-0E5F-4B80-A6C9-F0D60733EAF5}"/>
              </a:ext>
            </a:extLst>
          </p:cNvPr>
          <p:cNvPicPr>
            <a:picLocks noChangeAspect="1"/>
          </p:cNvPicPr>
          <p:nvPr/>
        </p:nvPicPr>
        <p:blipFill>
          <a:blip r:embed="rId21"/>
          <a:stretch>
            <a:fillRect/>
          </a:stretch>
        </p:blipFill>
        <p:spPr>
          <a:xfrm>
            <a:off x="331526" y="3429000"/>
            <a:ext cx="2752725" cy="1657350"/>
          </a:xfrm>
          <a:prstGeom prst="rect">
            <a:avLst/>
          </a:prstGeom>
        </p:spPr>
      </p:pic>
    </p:spTree>
    <p:extLst>
      <p:ext uri="{BB962C8B-B14F-4D97-AF65-F5344CB8AC3E}">
        <p14:creationId xmlns:p14="http://schemas.microsoft.com/office/powerpoint/2010/main" val="139407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924" y="787728"/>
            <a:ext cx="10393680" cy="567656"/>
          </a:xfrm>
          <a:prstGeom prst="rect">
            <a:avLst/>
          </a:prstGeom>
        </p:spPr>
        <p:txBody>
          <a:bodyPr lIns="0" tIns="0" rIns="0" bIns="0" rtlCol="0" anchor="t">
            <a:spAutoFit/>
          </a:bodyPr>
          <a:lstStyle/>
          <a:p>
            <a:pPr algn="ctr">
              <a:lnSpc>
                <a:spcPts val="4752"/>
              </a:lnSpc>
              <a:spcBef>
                <a:spcPct val="0"/>
              </a:spcBef>
            </a:pPr>
            <a:r>
              <a:rPr lang="en-US" sz="3600" b="1" dirty="0">
                <a:solidFill>
                  <a:schemeClr val="accent1"/>
                </a:solidFill>
                <a:latin typeface="+mj-lt"/>
                <a:ea typeface="+mj-ea"/>
                <a:cs typeface="+mj-cs"/>
              </a:rPr>
              <a:t>Merci de votre attention !</a:t>
            </a:r>
          </a:p>
        </p:txBody>
      </p:sp>
      <p:sp>
        <p:nvSpPr>
          <p:cNvPr id="3" name="TextBox 3"/>
          <p:cNvSpPr txBox="1"/>
          <p:nvPr/>
        </p:nvSpPr>
        <p:spPr>
          <a:xfrm>
            <a:off x="268845" y="2288087"/>
            <a:ext cx="10393680" cy="915764"/>
          </a:xfrm>
          <a:prstGeom prst="rect">
            <a:avLst/>
          </a:prstGeom>
        </p:spPr>
        <p:txBody>
          <a:bodyPr lIns="0" tIns="0" rIns="0" bIns="0" rtlCol="0" anchor="t">
            <a:spAutoFit/>
          </a:bodyPr>
          <a:lstStyle/>
          <a:p>
            <a:pPr algn="ctr">
              <a:lnSpc>
                <a:spcPts val="7776"/>
              </a:lnSpc>
            </a:pPr>
            <a:r>
              <a:rPr lang="en-US" sz="5000" b="1" spc="-287" dirty="0">
                <a:solidFill>
                  <a:srgbClr val="7030A0"/>
                </a:solidFill>
                <a:latin typeface="Open Sans"/>
              </a:rPr>
              <a:t>QUESTIONS ?</a:t>
            </a:r>
          </a:p>
        </p:txBody>
      </p:sp>
      <p:pic>
        <p:nvPicPr>
          <p:cNvPr id="4" name="Image 3">
            <a:extLst>
              <a:ext uri="{FF2B5EF4-FFF2-40B4-BE49-F238E27FC236}">
                <a16:creationId xmlns:a16="http://schemas.microsoft.com/office/drawing/2014/main" id="{31F3E9FA-BE31-45C2-B540-E985FD3DD0DC}"/>
              </a:ext>
            </a:extLst>
          </p:cNvPr>
          <p:cNvPicPr>
            <a:picLocks noChangeAspect="1"/>
          </p:cNvPicPr>
          <p:nvPr/>
        </p:nvPicPr>
        <p:blipFill>
          <a:blip r:embed="rId2"/>
          <a:stretch>
            <a:fillRect/>
          </a:stretch>
        </p:blipFill>
        <p:spPr>
          <a:xfrm>
            <a:off x="1836695" y="5379172"/>
            <a:ext cx="6956139" cy="1396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888E9871-1441-4023-8953-6C0F1CDE4374}"/>
              </a:ext>
            </a:extLst>
          </p:cNvPr>
          <p:cNvSpPr txBox="1"/>
          <p:nvPr/>
        </p:nvSpPr>
        <p:spPr>
          <a:xfrm>
            <a:off x="4963751" y="4483443"/>
            <a:ext cx="6098958" cy="1446550"/>
          </a:xfrm>
          <a:prstGeom prst="rect">
            <a:avLst/>
          </a:prstGeom>
          <a:solidFill>
            <a:schemeClr val="accent4">
              <a:lumMod val="60000"/>
              <a:lumOff val="40000"/>
            </a:schemeClr>
          </a:solidFill>
        </p:spPr>
        <p:txBody>
          <a:bodyPr wrap="square">
            <a:spAutoFit/>
          </a:bodyPr>
          <a:lstStyle/>
          <a:p>
            <a:r>
              <a:rPr lang="fr-FR" sz="2200" b="1" i="0" dirty="0">
                <a:solidFill>
                  <a:schemeClr val="bg1"/>
                </a:solidFill>
                <a:effectLst/>
                <a:latin typeface="+mj-lt"/>
              </a:rPr>
              <a:t>La loi Pacte a introduit la qualité de société à mission permettant à une entreprise de déclarer sa raison d'être à travers plusieurs objectifs sociaux et environnementaux.</a:t>
            </a:r>
            <a:endParaRPr lang="fr-FR" sz="2200" b="1" dirty="0">
              <a:solidFill>
                <a:schemeClr val="bg1"/>
              </a:solidFill>
              <a:latin typeface="+mj-lt"/>
            </a:endParaRPr>
          </a:p>
        </p:txBody>
      </p:sp>
      <p:sp>
        <p:nvSpPr>
          <p:cNvPr id="5" name="ZoneTexte 4">
            <a:extLst>
              <a:ext uri="{FF2B5EF4-FFF2-40B4-BE49-F238E27FC236}">
                <a16:creationId xmlns:a16="http://schemas.microsoft.com/office/drawing/2014/main" id="{BE4250EB-0F6A-430B-A68D-A9EA7E9AEA54}"/>
              </a:ext>
            </a:extLst>
          </p:cNvPr>
          <p:cNvSpPr txBox="1"/>
          <p:nvPr/>
        </p:nvSpPr>
        <p:spPr>
          <a:xfrm>
            <a:off x="3326338" y="220121"/>
            <a:ext cx="5255580" cy="70788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a:t>La loi PACTE</a:t>
            </a:r>
          </a:p>
        </p:txBody>
      </p:sp>
      <p:sp>
        <p:nvSpPr>
          <p:cNvPr id="7" name="Rectangle 6">
            <a:extLst>
              <a:ext uri="{FF2B5EF4-FFF2-40B4-BE49-F238E27FC236}">
                <a16:creationId xmlns:a16="http://schemas.microsoft.com/office/drawing/2014/main" id="{F8AF7ED5-9EC2-460D-8397-9D884F63AE68}"/>
              </a:ext>
            </a:extLst>
          </p:cNvPr>
          <p:cNvSpPr>
            <a:spLocks noChangeArrowheads="1"/>
          </p:cNvSpPr>
          <p:nvPr/>
        </p:nvSpPr>
        <p:spPr bwMode="auto">
          <a:xfrm>
            <a:off x="385132" y="2123114"/>
            <a:ext cx="8196786"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3A3A3A"/>
                </a:solidFill>
                <a:effectLst/>
                <a:latin typeface="+mj-lt"/>
              </a:rPr>
              <a:t>                        </a:t>
            </a:r>
            <a:endParaRPr kumimoji="0" lang="fr-FR" altLang="fr-FR" sz="2000" b="0"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fr-FR" altLang="fr-FR" sz="2000" dirty="0">
              <a:solidFill>
                <a:srgbClr val="3A3A3A"/>
              </a:solidFill>
              <a:latin typeface="+mj-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fr-FR" altLang="fr-FR" sz="2000" b="1" i="0" u="none" strike="noStrike" cap="none" normalizeH="0" baseline="0" dirty="0">
                <a:ln>
                  <a:noFill/>
                </a:ln>
                <a:solidFill>
                  <a:srgbClr val="3A3A3A"/>
                </a:solidFill>
                <a:effectLst/>
                <a:latin typeface="+mj-lt"/>
              </a:rPr>
              <a:t>La définition de l’entreprise en droit ne reconnaissait pas jusqu’à présent la notion d’intérêt social et n’incitait pas les entreprises à s’interroger sur leur raison d’être.</a:t>
            </a:r>
            <a:endParaRPr kumimoji="0" lang="fr-FR" altLang="fr-FR" sz="2000" b="0" i="0" u="none" strike="noStrike" cap="none" normalizeH="0" baseline="0" dirty="0">
              <a:ln>
                <a:noFill/>
              </a:ln>
              <a:solidFill>
                <a:srgbClr val="3A3A3A"/>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latin typeface="+mj-lt"/>
            </a:endParaRPr>
          </a:p>
        </p:txBody>
      </p:sp>
      <p:sp>
        <p:nvSpPr>
          <p:cNvPr id="3" name="Flèche : courbe vers la droite 2">
            <a:extLst>
              <a:ext uri="{FF2B5EF4-FFF2-40B4-BE49-F238E27FC236}">
                <a16:creationId xmlns:a16="http://schemas.microsoft.com/office/drawing/2014/main" id="{A323A7A2-A5B0-46F7-B332-8DC04F2B114F}"/>
              </a:ext>
            </a:extLst>
          </p:cNvPr>
          <p:cNvSpPr/>
          <p:nvPr/>
        </p:nvSpPr>
        <p:spPr>
          <a:xfrm>
            <a:off x="2583801" y="4148246"/>
            <a:ext cx="1799940" cy="111403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a:extLst>
              <a:ext uri="{FF2B5EF4-FFF2-40B4-BE49-F238E27FC236}">
                <a16:creationId xmlns:a16="http://schemas.microsoft.com/office/drawing/2014/main" id="{A57B2568-E58E-4E59-94F8-F283C080E3D6}"/>
              </a:ext>
            </a:extLst>
          </p:cNvPr>
          <p:cNvSpPr txBox="1"/>
          <p:nvPr/>
        </p:nvSpPr>
        <p:spPr>
          <a:xfrm>
            <a:off x="296355" y="1232980"/>
            <a:ext cx="8972204" cy="1200329"/>
          </a:xfrm>
          <a:prstGeom prst="rect">
            <a:avLst/>
          </a:prstGeom>
          <a:noFill/>
        </p:spPr>
        <p:txBody>
          <a:bodyPr wrap="square">
            <a:spAutoFit/>
          </a:bodyPr>
          <a:lstStyle/>
          <a:p>
            <a:pPr marL="285750" indent="-285750">
              <a:buFont typeface="Wingdings" panose="05000000000000000000" pitchFamily="2" charset="2"/>
              <a:buChar char="Ø"/>
            </a:pPr>
            <a:r>
              <a:rPr lang="fr-FR" dirty="0"/>
              <a:t>51 % des Français considèrent qu’une entreprise doit être utile pour la société dans son ensemble, devant ses clients (34 %), ses collaborateurs (12 %) ou ses actionnaires (3 %). [Source : IFOP, Terre de Sienne, La valeur d'utilité associée à l'entreprise, sept 2016]</a:t>
            </a:r>
          </a:p>
        </p:txBody>
      </p:sp>
    </p:spTree>
    <p:extLst>
      <p:ext uri="{BB962C8B-B14F-4D97-AF65-F5344CB8AC3E}">
        <p14:creationId xmlns:p14="http://schemas.microsoft.com/office/powerpoint/2010/main" val="26758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3"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C299BFEF-D503-4F12-8B85-5FCC5CB2B8A3}"/>
              </a:ext>
            </a:extLst>
          </p:cNvPr>
          <p:cNvSpPr txBox="1"/>
          <p:nvPr/>
        </p:nvSpPr>
        <p:spPr>
          <a:xfrm>
            <a:off x="531699" y="1371169"/>
            <a:ext cx="8651289" cy="1200329"/>
          </a:xfrm>
          <a:prstGeom prst="rect">
            <a:avLst/>
          </a:prstGeom>
          <a:noFill/>
        </p:spPr>
        <p:txBody>
          <a:bodyPr wrap="square">
            <a:spAutoFit/>
          </a:bodyPr>
          <a:lstStyle/>
          <a:p>
            <a:r>
              <a:rPr lang="fr-FR" b="1" dirty="0"/>
              <a:t>L'article 1833 du code civil est modifié pour consacrer la notion jurisprudentielle d'intérêt social et pour affirmer la nécessité pour les sociétés de prendre en considération les enjeux sociaux et environnementaux inhérents à leurs activités.</a:t>
            </a:r>
          </a:p>
        </p:txBody>
      </p:sp>
      <p:sp>
        <p:nvSpPr>
          <p:cNvPr id="6" name="ZoneTexte 5">
            <a:extLst>
              <a:ext uri="{FF2B5EF4-FFF2-40B4-BE49-F238E27FC236}">
                <a16:creationId xmlns:a16="http://schemas.microsoft.com/office/drawing/2014/main" id="{E91CBB4F-39D8-4161-9E23-6A53F870C7E8}"/>
              </a:ext>
            </a:extLst>
          </p:cNvPr>
          <p:cNvSpPr txBox="1"/>
          <p:nvPr/>
        </p:nvSpPr>
        <p:spPr>
          <a:xfrm>
            <a:off x="1926191" y="5039754"/>
            <a:ext cx="5397624" cy="923330"/>
          </a:xfrm>
          <a:prstGeom prst="rect">
            <a:avLst/>
          </a:prstGeom>
          <a:noFill/>
        </p:spPr>
        <p:txBody>
          <a:bodyPr wrap="square" rtlCol="0">
            <a:spAutoFit/>
          </a:bodyPr>
          <a:lstStyle/>
          <a:p>
            <a:r>
              <a:rPr lang="fr-FR" dirty="0"/>
              <a:t>«…la société est gérée dans son intérêt social en prenant en considération les enjeux sociaux et environnementaux de son activité.»</a:t>
            </a:r>
          </a:p>
        </p:txBody>
      </p:sp>
      <p:sp>
        <p:nvSpPr>
          <p:cNvPr id="9" name="ZoneTexte 8">
            <a:extLst>
              <a:ext uri="{FF2B5EF4-FFF2-40B4-BE49-F238E27FC236}">
                <a16:creationId xmlns:a16="http://schemas.microsoft.com/office/drawing/2014/main" id="{80B1DE9A-03F7-4E11-86C5-7E7B5D93349A}"/>
              </a:ext>
            </a:extLst>
          </p:cNvPr>
          <p:cNvSpPr txBox="1"/>
          <p:nvPr/>
        </p:nvSpPr>
        <p:spPr>
          <a:xfrm>
            <a:off x="1589103" y="3575350"/>
            <a:ext cx="5845767" cy="646331"/>
          </a:xfrm>
          <a:prstGeom prst="rect">
            <a:avLst/>
          </a:prstGeom>
          <a:noFill/>
        </p:spPr>
        <p:txBody>
          <a:bodyPr wrap="square" rtlCol="0">
            <a:spAutoFit/>
          </a:bodyPr>
          <a:lstStyle/>
          <a:p>
            <a:r>
              <a:rPr lang="fr-FR" dirty="0"/>
              <a:t>«…société constituée dans l’intérêt commun des associés…en vue d’en partager les bénéfices.. »</a:t>
            </a:r>
          </a:p>
        </p:txBody>
      </p:sp>
      <p:sp>
        <p:nvSpPr>
          <p:cNvPr id="7" name="ZoneTexte 6">
            <a:extLst>
              <a:ext uri="{FF2B5EF4-FFF2-40B4-BE49-F238E27FC236}">
                <a16:creationId xmlns:a16="http://schemas.microsoft.com/office/drawing/2014/main" id="{70FB00E8-DB10-4B50-8618-B29D31D847B0}"/>
              </a:ext>
            </a:extLst>
          </p:cNvPr>
          <p:cNvSpPr txBox="1"/>
          <p:nvPr/>
        </p:nvSpPr>
        <p:spPr>
          <a:xfrm>
            <a:off x="3129114" y="134730"/>
            <a:ext cx="5255580" cy="70788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a:t>La loi PACTE</a:t>
            </a:r>
          </a:p>
        </p:txBody>
      </p:sp>
      <p:sp>
        <p:nvSpPr>
          <p:cNvPr id="2" name="Flèche : bas 1">
            <a:extLst>
              <a:ext uri="{FF2B5EF4-FFF2-40B4-BE49-F238E27FC236}">
                <a16:creationId xmlns:a16="http://schemas.microsoft.com/office/drawing/2014/main" id="{33F25ACE-35E1-4452-81F7-DE267A553B83}"/>
              </a:ext>
            </a:extLst>
          </p:cNvPr>
          <p:cNvSpPr/>
          <p:nvPr/>
        </p:nvSpPr>
        <p:spPr>
          <a:xfrm>
            <a:off x="4177553" y="4457475"/>
            <a:ext cx="331694" cy="512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D9BEB55E-E392-4B48-81F2-23EB4A3973BD}"/>
              </a:ext>
            </a:extLst>
          </p:cNvPr>
          <p:cNvPicPr>
            <a:picLocks noChangeAspect="1"/>
          </p:cNvPicPr>
          <p:nvPr/>
        </p:nvPicPr>
        <p:blipFill>
          <a:blip r:embed="rId3"/>
          <a:stretch>
            <a:fillRect/>
          </a:stretch>
        </p:blipFill>
        <p:spPr>
          <a:xfrm>
            <a:off x="9182988" y="1356581"/>
            <a:ext cx="3009012" cy="2245186"/>
          </a:xfrm>
          <a:prstGeom prst="rect">
            <a:avLst/>
          </a:prstGeom>
        </p:spPr>
      </p:pic>
      <p:sp>
        <p:nvSpPr>
          <p:cNvPr id="10" name="ZoneTexte 9">
            <a:extLst>
              <a:ext uri="{FF2B5EF4-FFF2-40B4-BE49-F238E27FC236}">
                <a16:creationId xmlns:a16="http://schemas.microsoft.com/office/drawing/2014/main" id="{E35CF677-A6AE-4D3B-B054-BB303CB1F8B7}"/>
              </a:ext>
            </a:extLst>
          </p:cNvPr>
          <p:cNvSpPr txBox="1"/>
          <p:nvPr/>
        </p:nvSpPr>
        <p:spPr>
          <a:xfrm>
            <a:off x="1691197" y="2743240"/>
            <a:ext cx="6098958" cy="646331"/>
          </a:xfrm>
          <a:prstGeom prst="rect">
            <a:avLst/>
          </a:prstGeom>
          <a:noFill/>
        </p:spPr>
        <p:txBody>
          <a:bodyPr wrap="square">
            <a:spAutoFit/>
          </a:bodyPr>
          <a:lstStyle/>
          <a:p>
            <a:pPr algn="ctr"/>
            <a:r>
              <a:rPr lang="fr-FR" b="1" dirty="0">
                <a:solidFill>
                  <a:srgbClr val="FF0000"/>
                </a:solidFill>
              </a:rPr>
              <a:t>Tout dirigeant sera ainsi amené à s’interroger sur ces enjeux à l’occasion de ses décisions de gestion.</a:t>
            </a:r>
          </a:p>
        </p:txBody>
      </p:sp>
    </p:spTree>
    <p:extLst>
      <p:ext uri="{BB962C8B-B14F-4D97-AF65-F5344CB8AC3E}">
        <p14:creationId xmlns:p14="http://schemas.microsoft.com/office/powerpoint/2010/main" val="98360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D2538214-B3E5-44E2-A093-932220A56E4E}"/>
              </a:ext>
            </a:extLst>
          </p:cNvPr>
          <p:cNvSpPr txBox="1"/>
          <p:nvPr/>
        </p:nvSpPr>
        <p:spPr>
          <a:xfrm>
            <a:off x="261704" y="1894552"/>
            <a:ext cx="4958366" cy="923330"/>
          </a:xfrm>
          <a:prstGeom prst="rect">
            <a:avLst/>
          </a:prstGeom>
          <a:noFill/>
        </p:spPr>
        <p:txBody>
          <a:bodyPr wrap="square">
            <a:spAutoFit/>
          </a:bodyPr>
          <a:lstStyle/>
          <a:p>
            <a:pPr marL="285750" indent="-285750">
              <a:buFont typeface="Wingdings" panose="05000000000000000000" pitchFamily="2" charset="2"/>
              <a:buChar char="Ø"/>
            </a:pPr>
            <a:r>
              <a:rPr lang="fr-FR" dirty="0"/>
              <a:t>La loi PACTE (n° 2019-486) du 22 mai 2019 relative à la croissance et la transformation des entreprises</a:t>
            </a:r>
          </a:p>
        </p:txBody>
      </p:sp>
      <p:sp>
        <p:nvSpPr>
          <p:cNvPr id="10" name="ZoneTexte 9">
            <a:extLst>
              <a:ext uri="{FF2B5EF4-FFF2-40B4-BE49-F238E27FC236}">
                <a16:creationId xmlns:a16="http://schemas.microsoft.com/office/drawing/2014/main" id="{9891AE33-3803-4CA1-A0F7-729A71885432}"/>
              </a:ext>
            </a:extLst>
          </p:cNvPr>
          <p:cNvSpPr txBox="1"/>
          <p:nvPr/>
        </p:nvSpPr>
        <p:spPr>
          <a:xfrm>
            <a:off x="2046193" y="175147"/>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loi PACTE</a:t>
            </a:r>
          </a:p>
          <a:p>
            <a:pPr algn="ctr"/>
            <a:r>
              <a:rPr lang="fr-FR" sz="2400" dirty="0">
                <a:solidFill>
                  <a:schemeClr val="accent4"/>
                </a:solidFill>
              </a:rPr>
              <a:t>Textes de lois</a:t>
            </a:r>
          </a:p>
          <a:p>
            <a:endParaRPr lang="fr-FR" dirty="0"/>
          </a:p>
        </p:txBody>
      </p:sp>
      <p:pic>
        <p:nvPicPr>
          <p:cNvPr id="7" name="Image 6">
            <a:extLst>
              <a:ext uri="{FF2B5EF4-FFF2-40B4-BE49-F238E27FC236}">
                <a16:creationId xmlns:a16="http://schemas.microsoft.com/office/drawing/2014/main" id="{8B606295-2B0B-40AD-8098-4B8014549E09}"/>
              </a:ext>
            </a:extLst>
          </p:cNvPr>
          <p:cNvPicPr>
            <a:picLocks noChangeAspect="1"/>
          </p:cNvPicPr>
          <p:nvPr/>
        </p:nvPicPr>
        <p:blipFill>
          <a:blip r:embed="rId3"/>
          <a:stretch>
            <a:fillRect/>
          </a:stretch>
        </p:blipFill>
        <p:spPr>
          <a:xfrm>
            <a:off x="5113538" y="1642369"/>
            <a:ext cx="7112762" cy="4000929"/>
          </a:xfrm>
          <a:prstGeom prst="rect">
            <a:avLst/>
          </a:prstGeom>
        </p:spPr>
      </p:pic>
      <p:sp>
        <p:nvSpPr>
          <p:cNvPr id="9" name="ZoneTexte 8">
            <a:extLst>
              <a:ext uri="{FF2B5EF4-FFF2-40B4-BE49-F238E27FC236}">
                <a16:creationId xmlns:a16="http://schemas.microsoft.com/office/drawing/2014/main" id="{1333239A-1959-436C-B3E0-9C83B99DA2C4}"/>
              </a:ext>
            </a:extLst>
          </p:cNvPr>
          <p:cNvSpPr txBox="1"/>
          <p:nvPr/>
        </p:nvSpPr>
        <p:spPr>
          <a:xfrm>
            <a:off x="261704" y="3171624"/>
            <a:ext cx="4851834" cy="646331"/>
          </a:xfrm>
          <a:prstGeom prst="rect">
            <a:avLst/>
          </a:prstGeom>
          <a:noFill/>
        </p:spPr>
        <p:txBody>
          <a:bodyPr wrap="square">
            <a:spAutoFit/>
          </a:bodyPr>
          <a:lstStyle/>
          <a:p>
            <a:pPr marL="285750" indent="-285750">
              <a:buFont typeface="Wingdings" panose="05000000000000000000" pitchFamily="2" charset="2"/>
              <a:buChar char="Ø"/>
            </a:pPr>
            <a:r>
              <a:rPr lang="fr-FR" dirty="0"/>
              <a:t>Décret n° 2020-1 du 2 janvier 2020 relatif aux sociétés à mission</a:t>
            </a:r>
          </a:p>
        </p:txBody>
      </p:sp>
      <p:sp>
        <p:nvSpPr>
          <p:cNvPr id="11" name="ZoneTexte 10">
            <a:extLst>
              <a:ext uri="{FF2B5EF4-FFF2-40B4-BE49-F238E27FC236}">
                <a16:creationId xmlns:a16="http://schemas.microsoft.com/office/drawing/2014/main" id="{CFC1D7AC-9C16-46EA-A3D0-4F80F4D4358B}"/>
              </a:ext>
            </a:extLst>
          </p:cNvPr>
          <p:cNvSpPr txBox="1"/>
          <p:nvPr/>
        </p:nvSpPr>
        <p:spPr>
          <a:xfrm>
            <a:off x="261704" y="4129027"/>
            <a:ext cx="5109286" cy="1477328"/>
          </a:xfrm>
          <a:prstGeom prst="rect">
            <a:avLst/>
          </a:prstGeom>
          <a:noFill/>
        </p:spPr>
        <p:txBody>
          <a:bodyPr wrap="square">
            <a:spAutoFit/>
          </a:bodyPr>
          <a:lstStyle/>
          <a:p>
            <a:pPr marL="285750" indent="-285750">
              <a:buFont typeface="Wingdings" panose="05000000000000000000" pitchFamily="2" charset="2"/>
              <a:buChar char="Ø"/>
            </a:pPr>
            <a:r>
              <a:rPr lang="fr-FR" dirty="0"/>
              <a:t>Arrêté du 27 mai relatif aux modalités selon lesquelles l’OTI chargé de vérifier l’exécution par les sociétés, mutuelles et unions à mission de leurs objectifs sociaux et environnementaux accomplit sa mission.</a:t>
            </a:r>
          </a:p>
        </p:txBody>
      </p:sp>
    </p:spTree>
    <p:extLst>
      <p:ext uri="{BB962C8B-B14F-4D97-AF65-F5344CB8AC3E}">
        <p14:creationId xmlns:p14="http://schemas.microsoft.com/office/powerpoint/2010/main" val="12005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5" name="ZoneTexte 4">
            <a:extLst>
              <a:ext uri="{FF2B5EF4-FFF2-40B4-BE49-F238E27FC236}">
                <a16:creationId xmlns:a16="http://schemas.microsoft.com/office/drawing/2014/main" id="{595BE3E4-D431-4076-94D2-3B817EB2A0C8}"/>
              </a:ext>
            </a:extLst>
          </p:cNvPr>
          <p:cNvSpPr txBox="1"/>
          <p:nvPr/>
        </p:nvSpPr>
        <p:spPr>
          <a:xfrm>
            <a:off x="2046193" y="175147"/>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Raison d’être</a:t>
            </a:r>
          </a:p>
          <a:p>
            <a:endParaRPr lang="fr-FR" dirty="0"/>
          </a:p>
        </p:txBody>
      </p:sp>
      <p:sp>
        <p:nvSpPr>
          <p:cNvPr id="9" name="ZoneTexte 8">
            <a:extLst>
              <a:ext uri="{FF2B5EF4-FFF2-40B4-BE49-F238E27FC236}">
                <a16:creationId xmlns:a16="http://schemas.microsoft.com/office/drawing/2014/main" id="{221C96D3-55F0-4270-A2B1-A66EF1DFCA20}"/>
              </a:ext>
            </a:extLst>
          </p:cNvPr>
          <p:cNvSpPr txBox="1"/>
          <p:nvPr/>
        </p:nvSpPr>
        <p:spPr>
          <a:xfrm>
            <a:off x="1095375" y="1436130"/>
            <a:ext cx="9075254" cy="1200329"/>
          </a:xfrm>
          <a:prstGeom prst="rect">
            <a:avLst/>
          </a:prstGeom>
          <a:solidFill>
            <a:schemeClr val="accent5">
              <a:lumMod val="60000"/>
              <a:lumOff val="40000"/>
            </a:schemeClr>
          </a:solidFill>
        </p:spPr>
        <p:txBody>
          <a:bodyPr wrap="square">
            <a:spAutoFit/>
          </a:bodyPr>
          <a:lstStyle/>
          <a:p>
            <a:r>
              <a:rPr lang="fr-FR" b="1" dirty="0">
                <a:solidFill>
                  <a:schemeClr val="bg1"/>
                </a:solidFill>
              </a:rPr>
              <a:t>La raison d'être prend la forme d'une phrase ou d'un paragraphe qui détermine l'identité de l'entreprise, sa mission et sa contribution aux enjeux du développement durable. C'est également une vision à long terme, une ambition d'intérêt général et la ligne directrice de l'entreprise.</a:t>
            </a:r>
          </a:p>
        </p:txBody>
      </p:sp>
      <p:sp>
        <p:nvSpPr>
          <p:cNvPr id="15" name="ZoneTexte 14">
            <a:extLst>
              <a:ext uri="{FF2B5EF4-FFF2-40B4-BE49-F238E27FC236}">
                <a16:creationId xmlns:a16="http://schemas.microsoft.com/office/drawing/2014/main" id="{9072107E-A8C0-4551-882B-ADB4ABDB4F69}"/>
              </a:ext>
            </a:extLst>
          </p:cNvPr>
          <p:cNvSpPr txBox="1"/>
          <p:nvPr/>
        </p:nvSpPr>
        <p:spPr>
          <a:xfrm>
            <a:off x="1427029" y="3384326"/>
            <a:ext cx="4556408" cy="369332"/>
          </a:xfrm>
          <a:prstGeom prst="rect">
            <a:avLst/>
          </a:prstGeom>
          <a:noFill/>
        </p:spPr>
        <p:txBody>
          <a:bodyPr wrap="square" rtlCol="0">
            <a:spAutoFit/>
          </a:bodyPr>
          <a:lstStyle/>
          <a:p>
            <a:pPr marL="285750" indent="-285750">
              <a:buFont typeface="Wingdings" panose="05000000000000000000" pitchFamily="2" charset="2"/>
              <a:buChar char="ü"/>
            </a:pPr>
            <a:r>
              <a:rPr lang="fr-FR" dirty="0"/>
              <a:t>Etablir un Copil ;</a:t>
            </a:r>
          </a:p>
        </p:txBody>
      </p:sp>
      <p:pic>
        <p:nvPicPr>
          <p:cNvPr id="17" name="Image 16">
            <a:extLst>
              <a:ext uri="{FF2B5EF4-FFF2-40B4-BE49-F238E27FC236}">
                <a16:creationId xmlns:a16="http://schemas.microsoft.com/office/drawing/2014/main" id="{30ECE4A4-F2B4-416B-B303-32F74A7DB579}"/>
              </a:ext>
            </a:extLst>
          </p:cNvPr>
          <p:cNvPicPr>
            <a:picLocks noChangeAspect="1"/>
          </p:cNvPicPr>
          <p:nvPr/>
        </p:nvPicPr>
        <p:blipFill>
          <a:blip r:embed="rId3"/>
          <a:stretch>
            <a:fillRect/>
          </a:stretch>
        </p:blipFill>
        <p:spPr>
          <a:xfrm>
            <a:off x="6096000" y="3295962"/>
            <a:ext cx="5000625" cy="3219450"/>
          </a:xfrm>
          <a:prstGeom prst="rect">
            <a:avLst/>
          </a:prstGeom>
        </p:spPr>
      </p:pic>
      <p:sp>
        <p:nvSpPr>
          <p:cNvPr id="18" name="Flèche : droite 17">
            <a:extLst>
              <a:ext uri="{FF2B5EF4-FFF2-40B4-BE49-F238E27FC236}">
                <a16:creationId xmlns:a16="http://schemas.microsoft.com/office/drawing/2014/main" id="{D22336A9-9545-4226-BB66-93B9BBBD1059}"/>
              </a:ext>
            </a:extLst>
          </p:cNvPr>
          <p:cNvSpPr/>
          <p:nvPr/>
        </p:nvSpPr>
        <p:spPr>
          <a:xfrm>
            <a:off x="1095375" y="5498202"/>
            <a:ext cx="1199539" cy="322729"/>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F0A88111-CEAA-4D11-82DE-674D3F61AE01}"/>
              </a:ext>
            </a:extLst>
          </p:cNvPr>
          <p:cNvSpPr/>
          <p:nvPr/>
        </p:nvSpPr>
        <p:spPr>
          <a:xfrm>
            <a:off x="2516198" y="5244351"/>
            <a:ext cx="2958352" cy="801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Déclinaison en objectifs</a:t>
            </a:r>
          </a:p>
        </p:txBody>
      </p:sp>
      <p:sp>
        <p:nvSpPr>
          <p:cNvPr id="2" name="ZoneTexte 1">
            <a:extLst>
              <a:ext uri="{FF2B5EF4-FFF2-40B4-BE49-F238E27FC236}">
                <a16:creationId xmlns:a16="http://schemas.microsoft.com/office/drawing/2014/main" id="{F89691B6-7CC3-4FDD-B529-CD47002F167F}"/>
              </a:ext>
            </a:extLst>
          </p:cNvPr>
          <p:cNvSpPr txBox="1"/>
          <p:nvPr/>
        </p:nvSpPr>
        <p:spPr>
          <a:xfrm>
            <a:off x="234491" y="3021153"/>
            <a:ext cx="4960012" cy="369332"/>
          </a:xfrm>
          <a:prstGeom prst="rect">
            <a:avLst/>
          </a:prstGeom>
          <a:noFill/>
        </p:spPr>
        <p:txBody>
          <a:bodyPr wrap="none" rtlCol="0">
            <a:spAutoFit/>
          </a:bodyPr>
          <a:lstStyle/>
          <a:p>
            <a:r>
              <a:rPr lang="fr-FR" dirty="0"/>
              <a:t>Quelques règles pour définir sa raison d’être :</a:t>
            </a:r>
          </a:p>
        </p:txBody>
      </p:sp>
      <p:sp>
        <p:nvSpPr>
          <p:cNvPr id="11" name="ZoneTexte 10">
            <a:extLst>
              <a:ext uri="{FF2B5EF4-FFF2-40B4-BE49-F238E27FC236}">
                <a16:creationId xmlns:a16="http://schemas.microsoft.com/office/drawing/2014/main" id="{639FDFDF-46BB-4CFA-970D-694050AAD8CA}"/>
              </a:ext>
            </a:extLst>
          </p:cNvPr>
          <p:cNvSpPr txBox="1"/>
          <p:nvPr/>
        </p:nvSpPr>
        <p:spPr>
          <a:xfrm>
            <a:off x="1416577" y="3633137"/>
            <a:ext cx="6098958" cy="369332"/>
          </a:xfrm>
          <a:prstGeom prst="rect">
            <a:avLst/>
          </a:prstGeom>
          <a:noFill/>
        </p:spPr>
        <p:txBody>
          <a:bodyPr wrap="square">
            <a:spAutoFit/>
          </a:bodyPr>
          <a:lstStyle/>
          <a:p>
            <a:pPr marL="285750" indent="-285750">
              <a:buFont typeface="Wingdings" panose="05000000000000000000" pitchFamily="2" charset="2"/>
              <a:buChar char="ü"/>
            </a:pPr>
            <a:r>
              <a:rPr lang="fr-FR" dirty="0"/>
              <a:t>Associer les parties prenantes ;</a:t>
            </a:r>
          </a:p>
        </p:txBody>
      </p:sp>
      <p:sp>
        <p:nvSpPr>
          <p:cNvPr id="13" name="ZoneTexte 12">
            <a:extLst>
              <a:ext uri="{FF2B5EF4-FFF2-40B4-BE49-F238E27FC236}">
                <a16:creationId xmlns:a16="http://schemas.microsoft.com/office/drawing/2014/main" id="{4DB1C869-8F01-418A-9A21-0A447CE0E70E}"/>
              </a:ext>
            </a:extLst>
          </p:cNvPr>
          <p:cNvSpPr txBox="1"/>
          <p:nvPr/>
        </p:nvSpPr>
        <p:spPr>
          <a:xfrm>
            <a:off x="1420061" y="3901934"/>
            <a:ext cx="6098958" cy="369332"/>
          </a:xfrm>
          <a:prstGeom prst="rect">
            <a:avLst/>
          </a:prstGeom>
          <a:noFill/>
        </p:spPr>
        <p:txBody>
          <a:bodyPr wrap="square">
            <a:spAutoFit/>
          </a:bodyPr>
          <a:lstStyle/>
          <a:p>
            <a:pPr marL="285750" indent="-285750">
              <a:buFont typeface="Wingdings" panose="05000000000000000000" pitchFamily="2" charset="2"/>
              <a:buChar char="ü"/>
            </a:pPr>
            <a:r>
              <a:rPr lang="fr-FR" dirty="0"/>
              <a:t>Approche top-down et </a:t>
            </a:r>
            <a:r>
              <a:rPr lang="fr-FR" dirty="0" err="1"/>
              <a:t>bottom</a:t>
            </a:r>
            <a:r>
              <a:rPr lang="fr-FR" dirty="0"/>
              <a:t>-up ;</a:t>
            </a:r>
          </a:p>
        </p:txBody>
      </p:sp>
      <p:sp>
        <p:nvSpPr>
          <p:cNvPr id="16" name="ZoneTexte 15">
            <a:extLst>
              <a:ext uri="{FF2B5EF4-FFF2-40B4-BE49-F238E27FC236}">
                <a16:creationId xmlns:a16="http://schemas.microsoft.com/office/drawing/2014/main" id="{21ED303D-53E8-4F2E-8DD2-08F95B30E402}"/>
              </a:ext>
            </a:extLst>
          </p:cNvPr>
          <p:cNvSpPr txBox="1"/>
          <p:nvPr/>
        </p:nvSpPr>
        <p:spPr>
          <a:xfrm>
            <a:off x="1423545" y="4187673"/>
            <a:ext cx="6098958" cy="369332"/>
          </a:xfrm>
          <a:prstGeom prst="rect">
            <a:avLst/>
          </a:prstGeom>
          <a:noFill/>
        </p:spPr>
        <p:txBody>
          <a:bodyPr wrap="square">
            <a:spAutoFit/>
          </a:bodyPr>
          <a:lstStyle/>
          <a:p>
            <a:pPr marL="285750" indent="-285750">
              <a:buFont typeface="Wingdings" panose="05000000000000000000" pitchFamily="2" charset="2"/>
              <a:buChar char="ü"/>
            </a:pPr>
            <a:r>
              <a:rPr lang="fr-FR" dirty="0"/>
              <a:t>Recenser l’existant ;</a:t>
            </a:r>
          </a:p>
        </p:txBody>
      </p:sp>
      <p:sp>
        <p:nvSpPr>
          <p:cNvPr id="20" name="ZoneTexte 19">
            <a:extLst>
              <a:ext uri="{FF2B5EF4-FFF2-40B4-BE49-F238E27FC236}">
                <a16:creationId xmlns:a16="http://schemas.microsoft.com/office/drawing/2014/main" id="{E33C4C30-4738-4297-9255-68D04565174C}"/>
              </a:ext>
            </a:extLst>
          </p:cNvPr>
          <p:cNvSpPr txBox="1"/>
          <p:nvPr/>
        </p:nvSpPr>
        <p:spPr>
          <a:xfrm>
            <a:off x="1427029" y="4485194"/>
            <a:ext cx="6098958" cy="369332"/>
          </a:xfrm>
          <a:prstGeom prst="rect">
            <a:avLst/>
          </a:prstGeom>
          <a:noFill/>
        </p:spPr>
        <p:txBody>
          <a:bodyPr wrap="square">
            <a:spAutoFit/>
          </a:bodyPr>
          <a:lstStyle/>
          <a:p>
            <a:pPr marL="285750" indent="-285750">
              <a:buFont typeface="Wingdings" panose="05000000000000000000" pitchFamily="2" charset="2"/>
              <a:buChar char="ü"/>
            </a:pPr>
            <a:r>
              <a:rPr lang="fr-FR" dirty="0"/>
              <a:t>Ni trop large ni trop précis.</a:t>
            </a:r>
          </a:p>
        </p:txBody>
      </p:sp>
    </p:spTree>
    <p:extLst>
      <p:ext uri="{BB962C8B-B14F-4D97-AF65-F5344CB8AC3E}">
        <p14:creationId xmlns:p14="http://schemas.microsoft.com/office/powerpoint/2010/main" val="162085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8" grpId="0" animBg="1"/>
      <p:bldP spid="19" grpId="0" animBg="1"/>
      <p:bldP spid="2" grpId="0"/>
      <p:bldP spid="11" grpId="0"/>
      <p:bldP spid="13"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8C74E12-321D-495A-8592-7AD39243F4C6}"/>
              </a:ext>
            </a:extLst>
          </p:cNvPr>
          <p:cNvPicPr>
            <a:picLocks noChangeAspect="1"/>
          </p:cNvPicPr>
          <p:nvPr/>
        </p:nvPicPr>
        <p:blipFill>
          <a:blip r:embed="rId2"/>
          <a:stretch>
            <a:fillRect/>
          </a:stretch>
        </p:blipFill>
        <p:spPr>
          <a:xfrm>
            <a:off x="10049450" y="1894889"/>
            <a:ext cx="1555997" cy="871358"/>
          </a:xfrm>
          <a:prstGeom prst="rect">
            <a:avLst/>
          </a:prstGeom>
        </p:spPr>
      </p:pic>
      <p:sp>
        <p:nvSpPr>
          <p:cNvPr id="3" name="Espace réservé du contenu 2">
            <a:extLst>
              <a:ext uri="{FF2B5EF4-FFF2-40B4-BE49-F238E27FC236}">
                <a16:creationId xmlns:a16="http://schemas.microsoft.com/office/drawing/2014/main" id="{11EEB15A-73B1-4AA6-8F22-BFE130F4B242}"/>
              </a:ext>
            </a:extLst>
          </p:cNvPr>
          <p:cNvSpPr>
            <a:spLocks noGrp="1"/>
          </p:cNvSpPr>
          <p:nvPr>
            <p:ph idx="1"/>
          </p:nvPr>
        </p:nvSpPr>
        <p:spPr>
          <a:xfrm>
            <a:off x="479428" y="1488613"/>
            <a:ext cx="6871399" cy="3880773"/>
          </a:xfrm>
        </p:spPr>
        <p:txBody>
          <a:bodyPr>
            <a:noAutofit/>
          </a:bodyPr>
          <a:lstStyle/>
          <a:p>
            <a:pPr marL="0" indent="0">
              <a:buNone/>
            </a:pPr>
            <a:r>
              <a:rPr lang="fr-FR" i="0" dirty="0">
                <a:solidFill>
                  <a:srgbClr val="312F2F"/>
                </a:solidFill>
                <a:effectLst/>
                <a:latin typeface="+mj-lt"/>
              </a:rPr>
              <a:t>« Apporter la santé par l’alimentation au plus grand nombre »</a:t>
            </a:r>
            <a:endParaRPr lang="fr-FR" dirty="0">
              <a:solidFill>
                <a:srgbClr val="312F2F"/>
              </a:solidFill>
              <a:latin typeface="+mj-lt"/>
            </a:endParaRPr>
          </a:p>
          <a:p>
            <a:pPr marL="0" indent="0">
              <a:buNone/>
            </a:pPr>
            <a:endParaRPr lang="fr-FR" dirty="0">
              <a:latin typeface="+mj-lt"/>
            </a:endParaRPr>
          </a:p>
        </p:txBody>
      </p:sp>
      <p:pic>
        <p:nvPicPr>
          <p:cNvPr id="5" name="Image 4">
            <a:extLst>
              <a:ext uri="{FF2B5EF4-FFF2-40B4-BE49-F238E27FC236}">
                <a16:creationId xmlns:a16="http://schemas.microsoft.com/office/drawing/2014/main" id="{DEC922E4-1171-462A-970E-B88EDB7DC930}"/>
              </a:ext>
            </a:extLst>
          </p:cNvPr>
          <p:cNvPicPr>
            <a:picLocks noChangeAspect="1"/>
          </p:cNvPicPr>
          <p:nvPr/>
        </p:nvPicPr>
        <p:blipFill>
          <a:blip r:embed="rId3"/>
          <a:stretch>
            <a:fillRect/>
          </a:stretch>
        </p:blipFill>
        <p:spPr>
          <a:xfrm>
            <a:off x="9778669" y="5809840"/>
            <a:ext cx="1524559" cy="853753"/>
          </a:xfrm>
          <a:prstGeom prst="rect">
            <a:avLst/>
          </a:prstGeom>
        </p:spPr>
      </p:pic>
      <p:pic>
        <p:nvPicPr>
          <p:cNvPr id="6" name="Image 5">
            <a:extLst>
              <a:ext uri="{FF2B5EF4-FFF2-40B4-BE49-F238E27FC236}">
                <a16:creationId xmlns:a16="http://schemas.microsoft.com/office/drawing/2014/main" id="{B41218B5-63CA-46A5-8A4A-22F3461EB305}"/>
              </a:ext>
            </a:extLst>
          </p:cNvPr>
          <p:cNvPicPr>
            <a:picLocks noChangeAspect="1"/>
          </p:cNvPicPr>
          <p:nvPr/>
        </p:nvPicPr>
        <p:blipFill>
          <a:blip r:embed="rId4"/>
          <a:stretch>
            <a:fillRect/>
          </a:stretch>
        </p:blipFill>
        <p:spPr>
          <a:xfrm>
            <a:off x="8188213" y="3040311"/>
            <a:ext cx="1692631" cy="807255"/>
          </a:xfrm>
          <a:prstGeom prst="rect">
            <a:avLst/>
          </a:prstGeom>
        </p:spPr>
      </p:pic>
      <p:pic>
        <p:nvPicPr>
          <p:cNvPr id="7" name="Image 6">
            <a:extLst>
              <a:ext uri="{FF2B5EF4-FFF2-40B4-BE49-F238E27FC236}">
                <a16:creationId xmlns:a16="http://schemas.microsoft.com/office/drawing/2014/main" id="{3FE0F3C5-ACCC-4626-8B7B-12663CAE96C0}"/>
              </a:ext>
            </a:extLst>
          </p:cNvPr>
          <p:cNvPicPr>
            <a:picLocks noChangeAspect="1"/>
          </p:cNvPicPr>
          <p:nvPr/>
        </p:nvPicPr>
        <p:blipFill>
          <a:blip r:embed="rId5"/>
          <a:stretch>
            <a:fillRect/>
          </a:stretch>
        </p:blipFill>
        <p:spPr>
          <a:xfrm>
            <a:off x="8212230" y="1649239"/>
            <a:ext cx="1688401" cy="945504"/>
          </a:xfrm>
          <a:prstGeom prst="rect">
            <a:avLst/>
          </a:prstGeom>
        </p:spPr>
      </p:pic>
      <p:pic>
        <p:nvPicPr>
          <p:cNvPr id="8" name="Image 7">
            <a:extLst>
              <a:ext uri="{FF2B5EF4-FFF2-40B4-BE49-F238E27FC236}">
                <a16:creationId xmlns:a16="http://schemas.microsoft.com/office/drawing/2014/main" id="{89B86DD1-5FF5-44D0-809E-652B3E955F3F}"/>
              </a:ext>
            </a:extLst>
          </p:cNvPr>
          <p:cNvPicPr>
            <a:picLocks noChangeAspect="1"/>
          </p:cNvPicPr>
          <p:nvPr/>
        </p:nvPicPr>
        <p:blipFill>
          <a:blip r:embed="rId6"/>
          <a:stretch>
            <a:fillRect/>
          </a:stretch>
        </p:blipFill>
        <p:spPr>
          <a:xfrm>
            <a:off x="8356285" y="4397849"/>
            <a:ext cx="1524559" cy="861707"/>
          </a:xfrm>
          <a:prstGeom prst="rect">
            <a:avLst/>
          </a:prstGeom>
        </p:spPr>
      </p:pic>
      <p:pic>
        <p:nvPicPr>
          <p:cNvPr id="2050" name="Picture 2" descr="Emballages Colissimo - Emballages préaffranchis - La Poste">
            <a:extLst>
              <a:ext uri="{FF2B5EF4-FFF2-40B4-BE49-F238E27FC236}">
                <a16:creationId xmlns:a16="http://schemas.microsoft.com/office/drawing/2014/main" id="{770BBDB8-A192-4AE0-9ACA-2E5A9440C8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079" y="3627253"/>
            <a:ext cx="1222740" cy="110875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C99B4708-96E4-41C1-8527-842671F7B077}"/>
              </a:ext>
            </a:extLst>
          </p:cNvPr>
          <p:cNvSpPr txBox="1"/>
          <p:nvPr/>
        </p:nvSpPr>
        <p:spPr>
          <a:xfrm>
            <a:off x="1691087" y="194407"/>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Raison d’être</a:t>
            </a:r>
          </a:p>
          <a:p>
            <a:endParaRPr lang="fr-FR" dirty="0"/>
          </a:p>
        </p:txBody>
      </p:sp>
      <p:pic>
        <p:nvPicPr>
          <p:cNvPr id="9" name="Image 8">
            <a:extLst>
              <a:ext uri="{FF2B5EF4-FFF2-40B4-BE49-F238E27FC236}">
                <a16:creationId xmlns:a16="http://schemas.microsoft.com/office/drawing/2014/main" id="{3B021243-7D79-4841-AD26-DC2797E5ABBB}"/>
              </a:ext>
            </a:extLst>
          </p:cNvPr>
          <p:cNvPicPr>
            <a:picLocks noChangeAspect="1"/>
          </p:cNvPicPr>
          <p:nvPr/>
        </p:nvPicPr>
        <p:blipFill>
          <a:blip r:embed="rId8"/>
          <a:stretch>
            <a:fillRect/>
          </a:stretch>
        </p:blipFill>
        <p:spPr>
          <a:xfrm>
            <a:off x="888772" y="6175871"/>
            <a:ext cx="2420322" cy="487722"/>
          </a:xfrm>
          <a:prstGeom prst="rect">
            <a:avLst/>
          </a:prstGeom>
        </p:spPr>
      </p:pic>
      <p:sp>
        <p:nvSpPr>
          <p:cNvPr id="12" name="ZoneTexte 11">
            <a:extLst>
              <a:ext uri="{FF2B5EF4-FFF2-40B4-BE49-F238E27FC236}">
                <a16:creationId xmlns:a16="http://schemas.microsoft.com/office/drawing/2014/main" id="{DC0EB1E1-07EF-4552-B8D8-51F7B3E087BA}"/>
              </a:ext>
            </a:extLst>
          </p:cNvPr>
          <p:cNvSpPr txBox="1"/>
          <p:nvPr/>
        </p:nvSpPr>
        <p:spPr>
          <a:xfrm>
            <a:off x="3600934" y="5754443"/>
            <a:ext cx="6098958" cy="646331"/>
          </a:xfrm>
          <a:prstGeom prst="rect">
            <a:avLst/>
          </a:prstGeom>
          <a:noFill/>
        </p:spPr>
        <p:txBody>
          <a:bodyPr wrap="square">
            <a:spAutoFit/>
          </a:bodyPr>
          <a:lstStyle/>
          <a:p>
            <a:pPr marL="0" indent="0">
              <a:buNone/>
            </a:pPr>
            <a:r>
              <a:rPr lang="fr-FR" dirty="0">
                <a:latin typeface="+mj-lt"/>
              </a:rPr>
              <a:t>« Rendre durablement le plaisir et les bienfaits de la pratique du sport accessibles au plus grand nombre »</a:t>
            </a:r>
            <a:endParaRPr lang="fr-FR" dirty="0">
              <a:solidFill>
                <a:srgbClr val="312F2F"/>
              </a:solidFill>
              <a:latin typeface="+mj-lt"/>
            </a:endParaRPr>
          </a:p>
        </p:txBody>
      </p:sp>
      <p:sp>
        <p:nvSpPr>
          <p:cNvPr id="14" name="ZoneTexte 13">
            <a:extLst>
              <a:ext uri="{FF2B5EF4-FFF2-40B4-BE49-F238E27FC236}">
                <a16:creationId xmlns:a16="http://schemas.microsoft.com/office/drawing/2014/main" id="{123F112F-514F-4B3F-8935-799314CF6569}"/>
              </a:ext>
            </a:extLst>
          </p:cNvPr>
          <p:cNvSpPr txBox="1"/>
          <p:nvPr/>
        </p:nvSpPr>
        <p:spPr>
          <a:xfrm>
            <a:off x="444922" y="4544678"/>
            <a:ext cx="7473959" cy="923330"/>
          </a:xfrm>
          <a:prstGeom prst="rect">
            <a:avLst/>
          </a:prstGeom>
          <a:noFill/>
        </p:spPr>
        <p:txBody>
          <a:bodyPr wrap="square">
            <a:spAutoFit/>
          </a:bodyPr>
          <a:lstStyle/>
          <a:p>
            <a:pPr marL="0" indent="0">
              <a:buNone/>
            </a:pPr>
            <a:r>
              <a:rPr lang="fr-FR" dirty="0">
                <a:solidFill>
                  <a:srgbClr val="312F2F"/>
                </a:solidFill>
                <a:latin typeface="+mj-lt"/>
              </a:rPr>
              <a:t>« Au </a:t>
            </a:r>
            <a:r>
              <a:rPr lang="fr-FR" i="0" dirty="0">
                <a:solidFill>
                  <a:srgbClr val="312F2F"/>
                </a:solidFill>
                <a:effectLst/>
                <a:latin typeface="+mj-lt"/>
              </a:rPr>
              <a:t>service de tous, utile à chacun,  entreprise de proximité humaine et territoriale, développe les échanges et tisse des liens essentiels en contribuant aux biens communs de la société tout entière »</a:t>
            </a:r>
          </a:p>
        </p:txBody>
      </p:sp>
      <p:sp>
        <p:nvSpPr>
          <p:cNvPr id="16" name="ZoneTexte 15">
            <a:extLst>
              <a:ext uri="{FF2B5EF4-FFF2-40B4-BE49-F238E27FC236}">
                <a16:creationId xmlns:a16="http://schemas.microsoft.com/office/drawing/2014/main" id="{37DD37BF-716F-4CB7-ADA9-86767E515CE4}"/>
              </a:ext>
            </a:extLst>
          </p:cNvPr>
          <p:cNvSpPr txBox="1"/>
          <p:nvPr/>
        </p:nvSpPr>
        <p:spPr>
          <a:xfrm>
            <a:off x="2519740" y="3878332"/>
            <a:ext cx="6098958" cy="369332"/>
          </a:xfrm>
          <a:prstGeom prst="rect">
            <a:avLst/>
          </a:prstGeom>
          <a:noFill/>
        </p:spPr>
        <p:txBody>
          <a:bodyPr wrap="square">
            <a:spAutoFit/>
          </a:bodyPr>
          <a:lstStyle/>
          <a:p>
            <a:pPr marL="0" indent="0">
              <a:buNone/>
            </a:pPr>
            <a:r>
              <a:rPr lang="fr-FR" dirty="0">
                <a:solidFill>
                  <a:srgbClr val="312F2F"/>
                </a:solidFill>
                <a:latin typeface="+mj-lt"/>
              </a:rPr>
              <a:t>« O</a:t>
            </a:r>
            <a:r>
              <a:rPr lang="fr-FR" i="0" dirty="0">
                <a:solidFill>
                  <a:srgbClr val="312F2F"/>
                </a:solidFill>
                <a:effectLst/>
                <a:latin typeface="+mj-lt"/>
              </a:rPr>
              <a:t>ffrir à chacun une meilleure façon d’avancer »</a:t>
            </a:r>
          </a:p>
        </p:txBody>
      </p:sp>
      <p:sp>
        <p:nvSpPr>
          <p:cNvPr id="18" name="ZoneTexte 17">
            <a:extLst>
              <a:ext uri="{FF2B5EF4-FFF2-40B4-BE49-F238E27FC236}">
                <a16:creationId xmlns:a16="http://schemas.microsoft.com/office/drawing/2014/main" id="{FCE086B2-461C-43A6-9237-4EAC78EA16E3}"/>
              </a:ext>
            </a:extLst>
          </p:cNvPr>
          <p:cNvSpPr txBox="1"/>
          <p:nvPr/>
        </p:nvSpPr>
        <p:spPr>
          <a:xfrm>
            <a:off x="479428" y="3224897"/>
            <a:ext cx="6098958" cy="369332"/>
          </a:xfrm>
          <a:prstGeom prst="rect">
            <a:avLst/>
          </a:prstGeom>
          <a:noFill/>
        </p:spPr>
        <p:txBody>
          <a:bodyPr wrap="square">
            <a:spAutoFit/>
          </a:bodyPr>
          <a:lstStyle/>
          <a:p>
            <a:pPr marL="0" indent="0">
              <a:buNone/>
            </a:pPr>
            <a:r>
              <a:rPr lang="fr-FR" i="0" dirty="0">
                <a:solidFill>
                  <a:srgbClr val="312F2F"/>
                </a:solidFill>
                <a:effectLst/>
                <a:latin typeface="+mj-lt"/>
              </a:rPr>
              <a:t>« Protéger et agir pour un futur serein »</a:t>
            </a:r>
          </a:p>
        </p:txBody>
      </p:sp>
      <p:sp>
        <p:nvSpPr>
          <p:cNvPr id="20" name="ZoneTexte 19">
            <a:extLst>
              <a:ext uri="{FF2B5EF4-FFF2-40B4-BE49-F238E27FC236}">
                <a16:creationId xmlns:a16="http://schemas.microsoft.com/office/drawing/2014/main" id="{7A20CC6F-CBB1-4E66-A688-087DADC606AD}"/>
              </a:ext>
            </a:extLst>
          </p:cNvPr>
          <p:cNvSpPr txBox="1"/>
          <p:nvPr/>
        </p:nvSpPr>
        <p:spPr>
          <a:xfrm>
            <a:off x="1400688" y="2200613"/>
            <a:ext cx="6098958" cy="646331"/>
          </a:xfrm>
          <a:prstGeom prst="rect">
            <a:avLst/>
          </a:prstGeom>
          <a:noFill/>
        </p:spPr>
        <p:txBody>
          <a:bodyPr wrap="square">
            <a:spAutoFit/>
          </a:bodyPr>
          <a:lstStyle/>
          <a:p>
            <a:pPr marL="0" indent="0">
              <a:buNone/>
            </a:pPr>
            <a:r>
              <a:rPr lang="fr-FR" i="0" dirty="0">
                <a:solidFill>
                  <a:srgbClr val="312F2F"/>
                </a:solidFill>
                <a:effectLst/>
                <a:latin typeface="+mj-lt"/>
              </a:rPr>
              <a:t>« Agir chaque jour dans l’intérêt de nos clients et de la société »</a:t>
            </a:r>
          </a:p>
        </p:txBody>
      </p:sp>
    </p:spTree>
    <p:extLst>
      <p:ext uri="{BB962C8B-B14F-4D97-AF65-F5344CB8AC3E}">
        <p14:creationId xmlns:p14="http://schemas.microsoft.com/office/powerpoint/2010/main" val="37570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4" grpId="0"/>
      <p:bldP spid="16"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4" name="ZoneTexte 3">
            <a:extLst>
              <a:ext uri="{FF2B5EF4-FFF2-40B4-BE49-F238E27FC236}">
                <a16:creationId xmlns:a16="http://schemas.microsoft.com/office/drawing/2014/main" id="{12A6BCFC-5114-4260-8467-8A9F538C59A5}"/>
              </a:ext>
            </a:extLst>
          </p:cNvPr>
          <p:cNvSpPr txBox="1"/>
          <p:nvPr/>
        </p:nvSpPr>
        <p:spPr>
          <a:xfrm>
            <a:off x="288320" y="5171012"/>
            <a:ext cx="7482439" cy="923330"/>
          </a:xfrm>
          <a:prstGeom prst="rect">
            <a:avLst/>
          </a:prstGeom>
          <a:noFill/>
        </p:spPr>
        <p:txBody>
          <a:bodyPr wrap="square">
            <a:spAutoFit/>
          </a:bodyPr>
          <a:lstStyle/>
          <a:p>
            <a:endParaRPr lang="fr-FR" dirty="0"/>
          </a:p>
          <a:p>
            <a:pPr marL="285750" indent="-285750">
              <a:buFont typeface="Wingdings" panose="05000000000000000000" pitchFamily="2" charset="2"/>
              <a:buChar char="Ø"/>
            </a:pPr>
            <a:r>
              <a:rPr lang="fr-FR" dirty="0"/>
              <a:t>Se protéger contre les rachats hostiles.</a:t>
            </a:r>
          </a:p>
          <a:p>
            <a:endParaRPr lang="fr-FR" dirty="0"/>
          </a:p>
        </p:txBody>
      </p:sp>
      <p:sp>
        <p:nvSpPr>
          <p:cNvPr id="5" name="ZoneTexte 4">
            <a:extLst>
              <a:ext uri="{FF2B5EF4-FFF2-40B4-BE49-F238E27FC236}">
                <a16:creationId xmlns:a16="http://schemas.microsoft.com/office/drawing/2014/main" id="{DD1AF16D-63DB-46A6-9914-A2B81F463B1D}"/>
              </a:ext>
            </a:extLst>
          </p:cNvPr>
          <p:cNvSpPr txBox="1"/>
          <p:nvPr/>
        </p:nvSpPr>
        <p:spPr>
          <a:xfrm>
            <a:off x="935116" y="1640754"/>
            <a:ext cx="9798524" cy="646331"/>
          </a:xfrm>
          <a:prstGeom prst="rect">
            <a:avLst/>
          </a:prstGeom>
          <a:solidFill>
            <a:schemeClr val="accent4">
              <a:lumMod val="60000"/>
              <a:lumOff val="40000"/>
            </a:schemeClr>
          </a:solidFill>
        </p:spPr>
        <p:txBody>
          <a:bodyPr wrap="square">
            <a:spAutoFit/>
          </a:bodyPr>
          <a:lstStyle/>
          <a:p>
            <a:r>
              <a:rPr lang="fr-FR" b="1" dirty="0">
                <a:solidFill>
                  <a:schemeClr val="bg1"/>
                </a:solidFill>
              </a:rPr>
              <a:t>Toutes les sociétés, quelle que soit leur forme juridique, peuvent bénéficier de la qualité de « société à mission » dès lors qu'elles répondent aux critères de la société à mission.</a:t>
            </a:r>
          </a:p>
        </p:txBody>
      </p:sp>
      <p:sp>
        <p:nvSpPr>
          <p:cNvPr id="6" name="ZoneTexte 5">
            <a:extLst>
              <a:ext uri="{FF2B5EF4-FFF2-40B4-BE49-F238E27FC236}">
                <a16:creationId xmlns:a16="http://schemas.microsoft.com/office/drawing/2014/main" id="{96EEB7A4-440D-4655-A913-5E1AE550D945}"/>
              </a:ext>
            </a:extLst>
          </p:cNvPr>
          <p:cNvSpPr txBox="1"/>
          <p:nvPr/>
        </p:nvSpPr>
        <p:spPr>
          <a:xfrm>
            <a:off x="2166062" y="341918"/>
            <a:ext cx="6296620" cy="1332756"/>
          </a:xfrm>
          <a:prstGeom prst="rect">
            <a:avLst/>
          </a:prstGeom>
        </p:spPr>
        <p:txBody>
          <a:bodyPr vert="horz" lIns="91440" tIns="45720" rIns="91440" bIns="45720" rtlCol="0" anchor="t">
            <a:noAutofit/>
          </a:bodyPr>
          <a:lstStyle>
            <a:defPPr>
              <a:defRPr lang="en-US"/>
            </a:defPPr>
            <a:lvl1pPr>
              <a:spcBef>
                <a:spcPct val="0"/>
              </a:spcBef>
              <a:buNone/>
              <a:defRPr sz="4000" b="1">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a:r>
              <a:rPr lang="fr-FR" dirty="0"/>
              <a:t>La société à Mission</a:t>
            </a:r>
          </a:p>
          <a:p>
            <a:pPr algn="ctr"/>
            <a:r>
              <a:rPr lang="fr-FR" sz="2400" dirty="0">
                <a:solidFill>
                  <a:schemeClr val="accent4"/>
                </a:solidFill>
              </a:rPr>
              <a:t>Qui et pourquoi ?</a:t>
            </a:r>
          </a:p>
          <a:p>
            <a:pPr algn="ctr"/>
            <a:endParaRPr lang="fr-FR" b="0" dirty="0">
              <a:solidFill>
                <a:schemeClr val="bg1"/>
              </a:solidFill>
            </a:endParaRPr>
          </a:p>
        </p:txBody>
      </p:sp>
      <p:pic>
        <p:nvPicPr>
          <p:cNvPr id="7" name="Image 6">
            <a:extLst>
              <a:ext uri="{FF2B5EF4-FFF2-40B4-BE49-F238E27FC236}">
                <a16:creationId xmlns:a16="http://schemas.microsoft.com/office/drawing/2014/main" id="{438E0D73-BDF0-4E62-995B-24D8EAFF4EB7}"/>
              </a:ext>
            </a:extLst>
          </p:cNvPr>
          <p:cNvPicPr>
            <a:picLocks noChangeAspect="1"/>
          </p:cNvPicPr>
          <p:nvPr/>
        </p:nvPicPr>
        <p:blipFill>
          <a:blip r:embed="rId3"/>
          <a:stretch>
            <a:fillRect/>
          </a:stretch>
        </p:blipFill>
        <p:spPr>
          <a:xfrm>
            <a:off x="8162461" y="3648722"/>
            <a:ext cx="3755177" cy="1999510"/>
          </a:xfrm>
          <a:prstGeom prst="rect">
            <a:avLst/>
          </a:prstGeom>
        </p:spPr>
      </p:pic>
      <p:sp>
        <p:nvSpPr>
          <p:cNvPr id="9" name="ZoneTexte 8">
            <a:extLst>
              <a:ext uri="{FF2B5EF4-FFF2-40B4-BE49-F238E27FC236}">
                <a16:creationId xmlns:a16="http://schemas.microsoft.com/office/drawing/2014/main" id="{7055B38F-D021-45B7-B358-AD9323E09F95}"/>
              </a:ext>
            </a:extLst>
          </p:cNvPr>
          <p:cNvSpPr txBox="1"/>
          <p:nvPr/>
        </p:nvSpPr>
        <p:spPr>
          <a:xfrm>
            <a:off x="274362" y="2594838"/>
            <a:ext cx="8857492" cy="646331"/>
          </a:xfrm>
          <a:prstGeom prst="rect">
            <a:avLst/>
          </a:prstGeom>
          <a:noFill/>
        </p:spPr>
        <p:txBody>
          <a:bodyPr wrap="square">
            <a:spAutoFit/>
          </a:bodyPr>
          <a:lstStyle/>
          <a:p>
            <a:pPr marL="285750" indent="-285750">
              <a:buFont typeface="Wingdings" panose="05000000000000000000" pitchFamily="2" charset="2"/>
              <a:buChar char="Ø"/>
            </a:pPr>
            <a:r>
              <a:rPr lang="fr-FR" dirty="0"/>
              <a:t>Donner du sens aux activités de l'entreprise en fédérant les parties prenantes internes et externes autour d'une ambition commune ;</a:t>
            </a:r>
          </a:p>
        </p:txBody>
      </p:sp>
      <p:sp>
        <p:nvSpPr>
          <p:cNvPr id="10" name="ZoneTexte 9">
            <a:extLst>
              <a:ext uri="{FF2B5EF4-FFF2-40B4-BE49-F238E27FC236}">
                <a16:creationId xmlns:a16="http://schemas.microsoft.com/office/drawing/2014/main" id="{5B5C4B08-6D21-42D8-A0A4-AF35A9569078}"/>
              </a:ext>
            </a:extLst>
          </p:cNvPr>
          <p:cNvSpPr txBox="1"/>
          <p:nvPr/>
        </p:nvSpPr>
        <p:spPr>
          <a:xfrm>
            <a:off x="274360" y="3361624"/>
            <a:ext cx="7706663" cy="646331"/>
          </a:xfrm>
          <a:prstGeom prst="rect">
            <a:avLst/>
          </a:prstGeom>
          <a:noFill/>
        </p:spPr>
        <p:txBody>
          <a:bodyPr wrap="square">
            <a:spAutoFit/>
          </a:bodyPr>
          <a:lstStyle/>
          <a:p>
            <a:pPr marL="285750" indent="-285750">
              <a:buFont typeface="Wingdings" panose="05000000000000000000" pitchFamily="2" charset="2"/>
              <a:buChar char="Ø"/>
            </a:pPr>
            <a:r>
              <a:rPr lang="fr-FR" dirty="0"/>
              <a:t>Se fixer un cap : interroger la finalité et la culture de son entreprise, et l’ancrer sur un temps long ;</a:t>
            </a:r>
          </a:p>
        </p:txBody>
      </p:sp>
      <p:sp>
        <p:nvSpPr>
          <p:cNvPr id="12" name="ZoneTexte 11">
            <a:extLst>
              <a:ext uri="{FF2B5EF4-FFF2-40B4-BE49-F238E27FC236}">
                <a16:creationId xmlns:a16="http://schemas.microsoft.com/office/drawing/2014/main" id="{8FC438FB-C9F6-4559-AD01-AD72EDBA9EE3}"/>
              </a:ext>
            </a:extLst>
          </p:cNvPr>
          <p:cNvSpPr txBox="1"/>
          <p:nvPr/>
        </p:nvSpPr>
        <p:spPr>
          <a:xfrm>
            <a:off x="274362" y="4128411"/>
            <a:ext cx="6098958" cy="369332"/>
          </a:xfrm>
          <a:prstGeom prst="rect">
            <a:avLst/>
          </a:prstGeom>
          <a:noFill/>
        </p:spPr>
        <p:txBody>
          <a:bodyPr wrap="square">
            <a:spAutoFit/>
          </a:bodyPr>
          <a:lstStyle/>
          <a:p>
            <a:pPr marL="285750" indent="-285750">
              <a:buFont typeface="Wingdings" panose="05000000000000000000" pitchFamily="2" charset="2"/>
              <a:buChar char="Ø"/>
            </a:pPr>
            <a:r>
              <a:rPr lang="fr-FR" dirty="0"/>
              <a:t>Enrichir sa gouvernance ;</a:t>
            </a:r>
          </a:p>
        </p:txBody>
      </p:sp>
      <p:sp>
        <p:nvSpPr>
          <p:cNvPr id="14" name="ZoneTexte 13">
            <a:extLst>
              <a:ext uri="{FF2B5EF4-FFF2-40B4-BE49-F238E27FC236}">
                <a16:creationId xmlns:a16="http://schemas.microsoft.com/office/drawing/2014/main" id="{41FAA87D-4734-430C-919F-A51AB1F9E823}"/>
              </a:ext>
            </a:extLst>
          </p:cNvPr>
          <p:cNvSpPr txBox="1"/>
          <p:nvPr/>
        </p:nvSpPr>
        <p:spPr>
          <a:xfrm>
            <a:off x="274360" y="4793071"/>
            <a:ext cx="7706663" cy="369332"/>
          </a:xfrm>
          <a:prstGeom prst="rect">
            <a:avLst/>
          </a:prstGeom>
          <a:noFill/>
        </p:spPr>
        <p:txBody>
          <a:bodyPr wrap="square">
            <a:spAutoFit/>
          </a:bodyPr>
          <a:lstStyle/>
          <a:p>
            <a:pPr marL="285750" indent="-285750">
              <a:buFont typeface="Wingdings" panose="05000000000000000000" pitchFamily="2" charset="2"/>
              <a:buChar char="Ø"/>
            </a:pPr>
            <a:r>
              <a:rPr lang="fr-FR" dirty="0"/>
              <a:t>Améliorer l'image de marque de l'entreprise et sa marque employeur ;</a:t>
            </a:r>
          </a:p>
        </p:txBody>
      </p:sp>
    </p:spTree>
    <p:extLst>
      <p:ext uri="{BB962C8B-B14F-4D97-AF65-F5344CB8AC3E}">
        <p14:creationId xmlns:p14="http://schemas.microsoft.com/office/powerpoint/2010/main" val="2005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10" grpId="0"/>
      <p:bldP spid="12" grpId="0"/>
      <p:bldP spid="14"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Template>
  <TotalTime>13153</TotalTime>
  <Words>2968</Words>
  <Application>Microsoft Office PowerPoint</Application>
  <PresentationFormat>Grand écran</PresentationFormat>
  <Paragraphs>223</Paragraphs>
  <Slides>30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Courier New</vt:lpstr>
      <vt:lpstr>Marianne</vt:lpstr>
      <vt:lpstr>Open Sans</vt:lpstr>
      <vt:lpstr>Trebuchet MS</vt:lpstr>
      <vt:lpstr>Wingdings</vt:lpstr>
      <vt:lpstr>Wingdings 3</vt:lpstr>
      <vt:lpstr>Facette</vt:lpstr>
      <vt:lpstr>BIENVENUE  La Société à Mission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L’audit des sociétés à Mission Ce que dit la loi</vt:lpstr>
      <vt:lpstr>Présentation PowerPoint</vt:lpstr>
      <vt:lpstr>Qui peut auditer ?</vt:lpstr>
      <vt:lpstr>L’audit des sociétés à Mission Méthodologie</vt:lpstr>
      <vt:lpstr>L’audit des sociétés à Mission Méthodologie</vt:lpstr>
      <vt:lpstr>L’audit des sociétés à Mission Prise de connaissance</vt:lpstr>
      <vt:lpstr>L’audit des sociétés à Mission Validation du modèle de Mission</vt:lpstr>
      <vt:lpstr>L’audit des sociétés à Mission Rôle du Comité de Mission</vt:lpstr>
      <vt:lpstr>L’audit des sociétés à Mission Vérification de l’exécution</vt:lpstr>
      <vt:lpstr>L’audit des sociétés à Mission Vérification des moyens</vt:lpstr>
      <vt:lpstr>L’audit des sociétés à Mission Avis de l’OTI</vt:lpstr>
      <vt:lpstr>L’audit des sociétés à Mission Validation des objectifs</vt:lpstr>
      <vt:lpstr>L’audit des sociétés à Mission Sanctions</vt:lpstr>
      <vt:lpstr>Aigle – Société à Mission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votre formation RSE Webinaire n°1 : Les fondamentaux</dc:title>
  <dc:creator>Géraldine Karbouch</dc:creator>
  <cp:lastModifiedBy>Géraldine Karbouch</cp:lastModifiedBy>
  <cp:revision>180</cp:revision>
  <dcterms:created xsi:type="dcterms:W3CDTF">2023-03-03T14:40:06Z</dcterms:created>
  <dcterms:modified xsi:type="dcterms:W3CDTF">2023-09-26T05:28:25Z</dcterms:modified>
</cp:coreProperties>
</file>