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2"/>
  </p:notesMasterIdLst>
  <p:sldIdLst>
    <p:sldId id="256" r:id="rId2"/>
    <p:sldId id="320" r:id="rId3"/>
    <p:sldId id="362" r:id="rId4"/>
    <p:sldId id="377" r:id="rId5"/>
    <p:sldId id="258" r:id="rId6"/>
    <p:sldId id="363" r:id="rId7"/>
    <p:sldId id="364" r:id="rId8"/>
    <p:sldId id="279" r:id="rId9"/>
    <p:sldId id="365" r:id="rId10"/>
    <p:sldId id="366" r:id="rId11"/>
    <p:sldId id="264" r:id="rId12"/>
    <p:sldId id="368" r:id="rId13"/>
    <p:sldId id="267" r:id="rId14"/>
    <p:sldId id="369" r:id="rId15"/>
    <p:sldId id="370" r:id="rId16"/>
    <p:sldId id="387" r:id="rId17"/>
    <p:sldId id="386" r:id="rId18"/>
    <p:sldId id="394" r:id="rId19"/>
    <p:sldId id="397" r:id="rId20"/>
    <p:sldId id="399" r:id="rId21"/>
    <p:sldId id="400" r:id="rId22"/>
    <p:sldId id="260" r:id="rId23"/>
    <p:sldId id="371" r:id="rId24"/>
    <p:sldId id="380" r:id="rId25"/>
    <p:sldId id="379" r:id="rId26"/>
    <p:sldId id="373" r:id="rId27"/>
    <p:sldId id="374" r:id="rId28"/>
    <p:sldId id="376" r:id="rId29"/>
    <p:sldId id="37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E892A62-602D-422E-B0B1-F147EEF8DF39}">
          <p14:sldIdLst>
            <p14:sldId id="256"/>
            <p14:sldId id="320"/>
            <p14:sldId id="362"/>
            <p14:sldId id="377"/>
            <p14:sldId id="258"/>
            <p14:sldId id="363"/>
            <p14:sldId id="364"/>
            <p14:sldId id="279"/>
            <p14:sldId id="365"/>
            <p14:sldId id="366"/>
            <p14:sldId id="264"/>
            <p14:sldId id="368"/>
            <p14:sldId id="267"/>
            <p14:sldId id="369"/>
            <p14:sldId id="370"/>
            <p14:sldId id="387"/>
            <p14:sldId id="386"/>
            <p14:sldId id="394"/>
            <p14:sldId id="397"/>
            <p14:sldId id="399"/>
            <p14:sldId id="400"/>
            <p14:sldId id="260"/>
            <p14:sldId id="371"/>
            <p14:sldId id="380"/>
            <p14:sldId id="379"/>
            <p14:sldId id="373"/>
            <p14:sldId id="374"/>
            <p14:sldId id="376"/>
            <p14:sldId id="375"/>
            <p14:sldId id="286"/>
          </p14:sldIdLst>
        </p14:section>
        <p14:section name="Section sans titre" id="{470D8A26-F405-4470-A9CF-5DC786473E9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ldine Karbouch" initials="GK" lastIdx="1" clrIdx="0">
    <p:extLst>
      <p:ext uri="{19B8F6BF-5375-455C-9EA6-DF929625EA0E}">
        <p15:presenceInfo xmlns:p15="http://schemas.microsoft.com/office/powerpoint/2012/main" userId="73e95901cd2dd8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584"/>
    <a:srgbClr val="CCECFF"/>
    <a:srgbClr val="8FDF8D"/>
    <a:srgbClr val="3399FF"/>
    <a:srgbClr val="0072C8"/>
    <a:srgbClr val="00589A"/>
    <a:srgbClr val="FF00FF"/>
    <a:srgbClr val="28C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CBC1-B011-47DF-99E2-C9153991D1CA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C1335-9138-4CC8-83B8-11A315F9A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2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40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46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0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81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8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3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3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3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8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9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8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0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E399-9F04-413C-AAA4-FE63E207DC6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4DA99F-0712-47E9-A6A6-179781919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98293-F324-413E-A3A2-C41A532F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4" y="2109101"/>
            <a:ext cx="10668000" cy="2861893"/>
          </a:xfrm>
        </p:spPr>
        <p:txBody>
          <a:bodyPr>
            <a:normAutofit/>
          </a:bodyPr>
          <a:lstStyle/>
          <a:p>
            <a:pPr algn="ctr"/>
            <a:r>
              <a:rPr lang="fr-FR" sz="7200" dirty="0"/>
              <a:t>BIENVENUE</a:t>
            </a:r>
            <a:br>
              <a:rPr lang="fr-FR" sz="7200" dirty="0"/>
            </a:br>
            <a:br>
              <a:rPr lang="fr-FR" sz="4000" dirty="0"/>
            </a:br>
            <a:r>
              <a:rPr lang="fr-FR" sz="4000" b="1" dirty="0">
                <a:solidFill>
                  <a:srgbClr val="0070C0"/>
                </a:solidFill>
              </a:rPr>
              <a:t>Auditer des données extra-financières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70E7552-8390-42F9-AE70-6D171DDBC771}"/>
              </a:ext>
            </a:extLst>
          </p:cNvPr>
          <p:cNvGrpSpPr/>
          <p:nvPr/>
        </p:nvGrpSpPr>
        <p:grpSpPr>
          <a:xfrm>
            <a:off x="1783666" y="557783"/>
            <a:ext cx="6960572" cy="1395578"/>
            <a:chOff x="1783666" y="557783"/>
            <a:chExt cx="6960572" cy="139557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52DF78D-AC69-43D0-A4E0-2558472F7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666" y="683155"/>
              <a:ext cx="2870257" cy="91786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D901C15-0DD6-496E-8284-4C056D29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882" y="557783"/>
              <a:ext cx="2509356" cy="1395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44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DEF2A7-59EA-41CB-B5CA-7F71AF85A872}"/>
              </a:ext>
            </a:extLst>
          </p:cNvPr>
          <p:cNvSpPr txBox="1"/>
          <p:nvPr/>
        </p:nvSpPr>
        <p:spPr>
          <a:xfrm>
            <a:off x="667925" y="3746377"/>
            <a:ext cx="7287592" cy="14773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44444"/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038DF-4932-4AD4-9D65-6A56A097DEDC}"/>
              </a:ext>
            </a:extLst>
          </p:cNvPr>
          <p:cNvSpPr txBox="1"/>
          <p:nvPr/>
        </p:nvSpPr>
        <p:spPr>
          <a:xfrm>
            <a:off x="-785929" y="453134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Régulation</a:t>
            </a:r>
            <a:endParaRPr lang="en-US" sz="44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AEB065-EAAE-4145-8D00-D85817D7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860" y="484516"/>
            <a:ext cx="2603218" cy="17618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597FDB-F071-44B0-BB7F-6EDF252E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5" y="6256813"/>
            <a:ext cx="2414225" cy="4877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9BAE30-4784-4547-8A91-A03DF008BF7A}"/>
              </a:ext>
            </a:extLst>
          </p:cNvPr>
          <p:cNvSpPr txBox="1"/>
          <p:nvPr/>
        </p:nvSpPr>
        <p:spPr>
          <a:xfrm>
            <a:off x="763717" y="1663624"/>
            <a:ext cx="824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 H2A comptera deux instances distinctes, avec un collège réduit à 12 personnes, contre 14 actuellement, et une commission des sanctions, complètement indépendante, avec 5 autres membres nommés par décret.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EF1EF5-B5FE-4A9F-B4EE-B73B291F3F4B}"/>
              </a:ext>
            </a:extLst>
          </p:cNvPr>
          <p:cNvSpPr txBox="1"/>
          <p:nvPr/>
        </p:nvSpPr>
        <p:spPr>
          <a:xfrm>
            <a:off x="763717" y="4621776"/>
            <a:ext cx="943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Il a été élaboré en collaboration avec la CNCC et </a:t>
            </a:r>
            <a:r>
              <a:rPr lang="fr-FR" dirty="0" err="1"/>
              <a:t>Filiance</a:t>
            </a:r>
            <a:r>
              <a:rPr lang="fr-FR" dirty="0"/>
              <a:t> un avis technique qui permettra d'accompagner ces professionnels lors de leurs premières années d'exercice et surtout de comprendre le niveau de détail des travaux attendus.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4719E8-C359-4151-A5AC-66AF753E9911}"/>
              </a:ext>
            </a:extLst>
          </p:cNvPr>
          <p:cNvSpPr txBox="1"/>
          <p:nvPr/>
        </p:nvSpPr>
        <p:spPr>
          <a:xfrm>
            <a:off x="763717" y="3181892"/>
            <a:ext cx="900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nomination du CAC selon les mêmes modalités que la mission de certification des comptes (par AG, pour un mandat de 6 ans, avec une ouverture proposée par le DACS pour des modalités de transition).</a:t>
            </a:r>
          </a:p>
        </p:txBody>
      </p:sp>
    </p:spTree>
    <p:extLst>
      <p:ext uri="{BB962C8B-B14F-4D97-AF65-F5344CB8AC3E}">
        <p14:creationId xmlns:p14="http://schemas.microsoft.com/office/powerpoint/2010/main" val="399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9051" y="552643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Prérequis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pour les CAC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8" y="6365289"/>
            <a:ext cx="2419040" cy="48550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62645A4-BD7F-48BE-902D-CAE1D9C1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3999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035620A-CFBA-4690-B20D-829745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49163"/>
            <a:ext cx="6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22D39"/>
                </a:solidFill>
                <a:effectLst/>
                <a:latin typeface="brGpKwGgENKrI4jASmRpphe6_customgenially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F811C2-D933-40EF-AEF5-64CCCCE8F620}"/>
              </a:ext>
            </a:extLst>
          </p:cNvPr>
          <p:cNvSpPr txBox="1"/>
          <p:nvPr/>
        </p:nvSpPr>
        <p:spPr>
          <a:xfrm>
            <a:off x="659224" y="5310348"/>
            <a:ext cx="908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Mettre en pratique et valoriser son positionnement durabilité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3C3E7A-31DD-4B62-8185-AA544900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15" y="2766893"/>
            <a:ext cx="3567541" cy="19978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A18AF5-AB76-408E-9781-B2DB75789879}"/>
              </a:ext>
            </a:extLst>
          </p:cNvPr>
          <p:cNvSpPr txBox="1"/>
          <p:nvPr/>
        </p:nvSpPr>
        <p:spPr>
          <a:xfrm>
            <a:off x="644307" y="1656851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Se former à la RSE au-delà des aspects techniques (évaluation des compétences, formation certifiante…)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307141-0F4F-472E-A06D-7549A11FED20}"/>
              </a:ext>
            </a:extLst>
          </p:cNvPr>
          <p:cNvSpPr txBox="1"/>
          <p:nvPr/>
        </p:nvSpPr>
        <p:spPr>
          <a:xfrm>
            <a:off x="659224" y="2473944"/>
            <a:ext cx="64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Recruter des profils à double-compétences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5F8F4D-6C05-43F7-95C3-B1B0D86CBCB6}"/>
              </a:ext>
            </a:extLst>
          </p:cNvPr>
          <p:cNvSpPr txBox="1"/>
          <p:nvPr/>
        </p:nvSpPr>
        <p:spPr>
          <a:xfrm>
            <a:off x="659224" y="3136481"/>
            <a:ext cx="64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Recourir à des experts RSE (consultants climat, etc.)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6CD59B-3657-4D5E-AC61-6818A43779A2}"/>
              </a:ext>
            </a:extLst>
          </p:cNvPr>
          <p:cNvSpPr txBox="1"/>
          <p:nvPr/>
        </p:nvSpPr>
        <p:spPr>
          <a:xfrm>
            <a:off x="659224" y="3772066"/>
            <a:ext cx="581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Effectuer une veille réglementaire sur la RSE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61F680-BAC2-4C56-BC34-A4005C50B761}"/>
              </a:ext>
            </a:extLst>
          </p:cNvPr>
          <p:cNvSpPr txBox="1"/>
          <p:nvPr/>
        </p:nvSpPr>
        <p:spPr>
          <a:xfrm>
            <a:off x="644307" y="4380543"/>
            <a:ext cx="598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Intégrer une démarche RSE dans son cabinet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EF72AA-3025-4929-A95B-458EFD904495}"/>
              </a:ext>
            </a:extLst>
          </p:cNvPr>
          <p:cNvSpPr txBox="1"/>
          <p:nvPr/>
        </p:nvSpPr>
        <p:spPr>
          <a:xfrm>
            <a:off x="644307" y="4992840"/>
            <a:ext cx="573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S’outiller, s’entrainer avec ses Pairs</a:t>
            </a:r>
          </a:p>
        </p:txBody>
      </p:sp>
    </p:spTree>
    <p:extLst>
      <p:ext uri="{BB962C8B-B14F-4D97-AF65-F5344CB8AC3E}">
        <p14:creationId xmlns:p14="http://schemas.microsoft.com/office/powerpoint/2010/main" val="19941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25BC3-7A6A-4A7B-A3CA-80042EF016B7}"/>
              </a:ext>
            </a:extLst>
          </p:cNvPr>
          <p:cNvSpPr txBox="1"/>
          <p:nvPr/>
        </p:nvSpPr>
        <p:spPr>
          <a:xfrm>
            <a:off x="-869163" y="344496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 global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F7A756-5777-4461-B962-7A556804C595}"/>
              </a:ext>
            </a:extLst>
          </p:cNvPr>
          <p:cNvSpPr txBox="1"/>
          <p:nvPr/>
        </p:nvSpPr>
        <p:spPr>
          <a:xfrm>
            <a:off x="428201" y="1725621"/>
            <a:ext cx="103936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Lancement de la 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Prise de connaissance de la société (organisation, activités, modèle d’affaires, risques et politiques RSE, RH…) et l’organisation du </a:t>
            </a:r>
            <a:r>
              <a:rPr lang="fr-FR" dirty="0" err="1"/>
              <a:t>reporting</a:t>
            </a:r>
            <a:r>
              <a:rPr lang="fr-FR" dirty="0"/>
              <a:t> (indicateurs suivis, procédures, contrôles…)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Analyse de risque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Pré-engagement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Détermination des modalités d’intervention (nature et périmètre des travaux, planification…)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Engagement (lettre de mission)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72DAB1-33DC-42B3-8AD9-FDDAD202D105}"/>
              </a:ext>
            </a:extLst>
          </p:cNvPr>
          <p:cNvSpPr txBox="1"/>
          <p:nvPr/>
        </p:nvSpPr>
        <p:spPr>
          <a:xfrm>
            <a:off x="498186" y="4238318"/>
            <a:ext cx="100939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2. Revue de la conformité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Vérification de la présentation et de la cohérence des éléments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Prise de connaissance de la méthodologie de mise à jour du modèle d’affaires et identification des principaux risques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Revue de la présence des thématiques obligatoires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7A1B71-C6B9-493D-82D8-25562AE0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106" y="202603"/>
            <a:ext cx="3314700" cy="1381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D5AF03-7377-4F37-B6C2-5C993D57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82" y="6269643"/>
            <a:ext cx="241422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49885" y="271085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 global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8" y="6365289"/>
            <a:ext cx="2419040" cy="48550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62645A4-BD7F-48BE-902D-CAE1D9C1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273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035620A-CFBA-4690-B20D-829745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49163"/>
            <a:ext cx="6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22D39"/>
                </a:solidFill>
                <a:effectLst/>
                <a:latin typeface="brGpKwGgENKrI4jASmRpphe6_customgenially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5BCDD6-8CD5-4F0C-A30D-34ED149894E5}"/>
              </a:ext>
            </a:extLst>
          </p:cNvPr>
          <p:cNvSpPr txBox="1"/>
          <p:nvPr/>
        </p:nvSpPr>
        <p:spPr>
          <a:xfrm>
            <a:off x="820418" y="1305341"/>
            <a:ext cx="78567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b="1" dirty="0">
                <a:solidFill>
                  <a:srgbClr val="7030A0"/>
                </a:solidFill>
              </a:rPr>
              <a:t>3. Revue de sincérité</a:t>
            </a:r>
          </a:p>
          <a:p>
            <a:r>
              <a:rPr lang="fr-FR" dirty="0"/>
              <a:t>•	Evaluation de la qualité des principales informations de la déclaration extra financière par des tests de détail, revue analytique des données, entretiens et revue documentaire</a:t>
            </a:r>
          </a:p>
          <a:p>
            <a:r>
              <a:rPr lang="fr-FR" dirty="0"/>
              <a:t>•	Revue des procédures de collecte des informations et du référentiel</a:t>
            </a:r>
          </a:p>
          <a:p>
            <a:r>
              <a:rPr lang="fr-FR" dirty="0"/>
              <a:t>•	Revue du périmètre de publication</a:t>
            </a:r>
          </a:p>
          <a:p>
            <a:r>
              <a:rPr lang="fr-FR" dirty="0"/>
              <a:t>•	Suivi des ajustements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A1E9AB-5743-4986-8311-26822B33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2" y="253067"/>
            <a:ext cx="3314700" cy="1381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5EEC42C-D364-4D20-A3AF-16309AF47337}"/>
              </a:ext>
            </a:extLst>
          </p:cNvPr>
          <p:cNvSpPr txBox="1"/>
          <p:nvPr/>
        </p:nvSpPr>
        <p:spPr>
          <a:xfrm>
            <a:off x="820418" y="3825997"/>
            <a:ext cx="446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4. Revue de la vérification</a:t>
            </a:r>
          </a:p>
          <a:p>
            <a:r>
              <a:rPr lang="fr-FR" dirty="0"/>
              <a:t>•	Relecture et examen des 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B2A7F7-C98C-4A32-B496-36D71B17A948}"/>
              </a:ext>
            </a:extLst>
          </p:cNvPr>
          <p:cNvSpPr txBox="1"/>
          <p:nvPr/>
        </p:nvSpPr>
        <p:spPr>
          <a:xfrm>
            <a:off x="905521" y="4952494"/>
            <a:ext cx="728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Décision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•	Emission du rapport de vérification (signature de l’avis motivé)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•	Synthèse des constats et conclusions</a:t>
            </a:r>
          </a:p>
        </p:txBody>
      </p:sp>
    </p:spTree>
    <p:extLst>
      <p:ext uri="{BB962C8B-B14F-4D97-AF65-F5344CB8AC3E}">
        <p14:creationId xmlns:p14="http://schemas.microsoft.com/office/powerpoint/2010/main" val="1673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8B475F-AAAD-4FAA-9B88-B3B3E99AA6D3}"/>
              </a:ext>
            </a:extLst>
          </p:cNvPr>
          <p:cNvSpPr txBox="1"/>
          <p:nvPr/>
        </p:nvSpPr>
        <p:spPr>
          <a:xfrm>
            <a:off x="262575" y="4771392"/>
            <a:ext cx="8889757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44444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des premières années d'application de la directive, les auditeurs feront donc plutôt des observations pour entraîner des changements de comportement.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B6363-F6AE-4AB6-BCE8-70AFB0419498}"/>
              </a:ext>
            </a:extLst>
          </p:cNvPr>
          <p:cNvSpPr txBox="1"/>
          <p:nvPr/>
        </p:nvSpPr>
        <p:spPr>
          <a:xfrm>
            <a:off x="-718243" y="433273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Les premiers pas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F3D0DC-A30D-4EF2-9C2B-F49F22BD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59" y="225763"/>
            <a:ext cx="3214866" cy="20036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A0E2AB-157B-4292-BFE9-85AB7D16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4" y="6274568"/>
            <a:ext cx="2414225" cy="4877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93144B-EA4B-42CA-B5F4-1A2C81EFE6C4}"/>
              </a:ext>
            </a:extLst>
          </p:cNvPr>
          <p:cNvSpPr txBox="1"/>
          <p:nvPr/>
        </p:nvSpPr>
        <p:spPr>
          <a:xfrm>
            <a:off x="262575" y="1426392"/>
            <a:ext cx="789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professionnels qui devront certifier des informations de durabilité auront à jouer un rôle d'accompagnement plus que de contrôle.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EE54C9-C168-4C76-B8B4-ECB0B683BD18}"/>
              </a:ext>
            </a:extLst>
          </p:cNvPr>
          <p:cNvSpPr txBox="1"/>
          <p:nvPr/>
        </p:nvSpPr>
        <p:spPr>
          <a:xfrm>
            <a:off x="262575" y="3673218"/>
            <a:ext cx="9492961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44444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L'objectif de la CSRD est d'imposer aux entreprises la production d'une information comparable et vérifiable (rôle de conseil de l’auditeur).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FE378B-2BB1-49B4-8AB4-E67B15D9F0EF}"/>
              </a:ext>
            </a:extLst>
          </p:cNvPr>
          <p:cNvSpPr txBox="1"/>
          <p:nvPr/>
        </p:nvSpPr>
        <p:spPr>
          <a:xfrm>
            <a:off x="262575" y="2450289"/>
            <a:ext cx="8126278" cy="9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44444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Certaines entreprises devront nécessairement modifier leur approche, notamment en encourageant davantage la collaboration entre les équipes de la direction financière et les directions ESG.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B6363-F6AE-4AB6-BCE8-70AFB0419498}"/>
              </a:ext>
            </a:extLst>
          </p:cNvPr>
          <p:cNvSpPr txBox="1"/>
          <p:nvPr/>
        </p:nvSpPr>
        <p:spPr>
          <a:xfrm>
            <a:off x="27481" y="2113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Avis technique de l’H2A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EBFD95-E640-4D58-8BFA-E110CBC47714}"/>
              </a:ext>
            </a:extLst>
          </p:cNvPr>
          <p:cNvSpPr txBox="1"/>
          <p:nvPr/>
        </p:nvSpPr>
        <p:spPr>
          <a:xfrm>
            <a:off x="736847" y="2728070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Rassurer le marché, expliquer clairement ce qui est attendu par le régulateur.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B5EC74-190F-41F9-8562-6E8593825812}"/>
              </a:ext>
            </a:extLst>
          </p:cNvPr>
          <p:cNvSpPr txBox="1"/>
          <p:nvPr/>
        </p:nvSpPr>
        <p:spPr>
          <a:xfrm>
            <a:off x="887979" y="4111747"/>
            <a:ext cx="59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règles ambitieuses de l’UE;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6F0D3D-38B4-42D0-A5E6-4BF2784E7134}"/>
              </a:ext>
            </a:extLst>
          </p:cNvPr>
          <p:cNvSpPr txBox="1"/>
          <p:nvPr/>
        </p:nvSpPr>
        <p:spPr>
          <a:xfrm>
            <a:off x="736847" y="1315153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Objectif de l’avis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70BED4-8E74-43D3-9364-0D8B95A63C7C}"/>
              </a:ext>
            </a:extLst>
          </p:cNvPr>
          <p:cNvSpPr txBox="1"/>
          <p:nvPr/>
        </p:nvSpPr>
        <p:spPr>
          <a:xfrm>
            <a:off x="766439" y="1971956"/>
            <a:ext cx="648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Fournir des lignes directrices aux professionnels en attendant l'adoption de la norme;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E2AD30-5D6E-4D25-98AD-38BECEF7CB3B}"/>
              </a:ext>
            </a:extLst>
          </p:cNvPr>
          <p:cNvSpPr txBox="1"/>
          <p:nvPr/>
        </p:nvSpPr>
        <p:spPr>
          <a:xfrm>
            <a:off x="884475" y="4674823"/>
            <a:ext cx="8777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prise en compte des travaux de l’IAASB , dans l’objectif d’une harmonisation des pratiques européennes et internationales, tout en veillant à ne pas s’écarter des objectifs européens.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139AEB-203A-4A71-A97F-CF59283968EA}"/>
              </a:ext>
            </a:extLst>
          </p:cNvPr>
          <p:cNvSpPr txBox="1"/>
          <p:nvPr/>
        </p:nvSpPr>
        <p:spPr>
          <a:xfrm>
            <a:off x="884475" y="5656516"/>
            <a:ext cx="637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Mission d’assurance limitée, mais renforcement probable vers une assurance raisonnable.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7A41A4-CA8C-4E83-97CD-C16DC85A90FC}"/>
              </a:ext>
            </a:extLst>
          </p:cNvPr>
          <p:cNvSpPr txBox="1"/>
          <p:nvPr/>
        </p:nvSpPr>
        <p:spPr>
          <a:xfrm>
            <a:off x="766439" y="3637103"/>
            <a:ext cx="20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fr-FR" dirty="0"/>
              <a:t>Avis basé sur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154F3E-3214-4BD2-8B1C-3AA7AA6B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05" y="5334133"/>
            <a:ext cx="2425895" cy="10559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ED4C4D-4DEC-49A9-B8E8-73ABCF3A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38" y="3187112"/>
            <a:ext cx="1300551" cy="13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5379C6-1C40-4BC9-9F6D-585B65DC87B7}"/>
              </a:ext>
            </a:extLst>
          </p:cNvPr>
          <p:cNvSpPr txBox="1"/>
          <p:nvPr/>
        </p:nvSpPr>
        <p:spPr>
          <a:xfrm>
            <a:off x="165461" y="3218926"/>
            <a:ext cx="10393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7030A0"/>
                </a:solidFill>
              </a:rPr>
              <a:t>Ce qui est attendu du vérificateur c’est qu’il mette en œuvre des travaux permettant de conclure qu’il n’a pas identifié d’inexactitudes dans les informations d’une importance telle qu’elles remettent en cause 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0ACC71E-F4FA-4208-A75E-C85AA84AC3CC}"/>
              </a:ext>
            </a:extLst>
          </p:cNvPr>
          <p:cNvSpPr txBox="1"/>
          <p:nvPr/>
        </p:nvSpPr>
        <p:spPr>
          <a:xfrm>
            <a:off x="-146690" y="81685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Attentes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vis-à-vis du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certificateur</a:t>
            </a:r>
            <a:endParaRPr lang="en-US" sz="40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D926DA-2265-4B13-8B05-065FFE4A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22" y="6344765"/>
            <a:ext cx="2414225" cy="4877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A2F51D-1EB7-4A9B-9036-2CB638176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990" y="1670000"/>
            <a:ext cx="3048000" cy="15776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BF2612-AD59-4D2D-95B7-98C14D189F53}"/>
              </a:ext>
            </a:extLst>
          </p:cNvPr>
          <p:cNvSpPr txBox="1"/>
          <p:nvPr/>
        </p:nvSpPr>
        <p:spPr>
          <a:xfrm>
            <a:off x="165461" y="961727"/>
            <a:ext cx="642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7030A0"/>
                </a:solidFill>
              </a:rPr>
              <a:t>vérifier que les informations en matière de durabilité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3570C7-26EF-41F6-8270-331D33F6E29E}"/>
              </a:ext>
            </a:extLst>
          </p:cNvPr>
          <p:cNvSpPr txBox="1"/>
          <p:nvPr/>
        </p:nvSpPr>
        <p:spPr>
          <a:xfrm>
            <a:off x="448430" y="1489516"/>
            <a:ext cx="6596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Répondent aux critères de pertinence, représentation fidèle, comparabilité, vérifiabilité et compréhensibilité;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3AFF82-095C-459A-93AD-FE2535C44D67}"/>
              </a:ext>
            </a:extLst>
          </p:cNvPr>
          <p:cNvSpPr txBox="1"/>
          <p:nvPr/>
        </p:nvSpPr>
        <p:spPr>
          <a:xfrm>
            <a:off x="421010" y="2246390"/>
            <a:ext cx="792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Permettent de comprendre la façon dont l’entreprise prend en compte, de façon prospective les questions de durabilité dans l’évolution de son modèle et de sa stratégie.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E70229-369E-49DC-B62C-B58E9643A8B0}"/>
              </a:ext>
            </a:extLst>
          </p:cNvPr>
          <p:cNvSpPr txBox="1"/>
          <p:nvPr/>
        </p:nvSpPr>
        <p:spPr>
          <a:xfrm>
            <a:off x="421009" y="4484478"/>
            <a:ext cx="101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la conformité de ces informations avec la directive CSRD, y compris avec les normes ESRS,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343357-D11A-4BFD-9BEC-535060F89F82}"/>
              </a:ext>
            </a:extLst>
          </p:cNvPr>
          <p:cNvSpPr txBox="1"/>
          <p:nvPr/>
        </p:nvSpPr>
        <p:spPr>
          <a:xfrm>
            <a:off x="421008" y="4784363"/>
            <a:ext cx="1083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et/ou la conformité du processus pour déterminer les informations à publier selon ces normes,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DE1473-6A12-4016-AE3A-D8D045C1205B}"/>
              </a:ext>
            </a:extLst>
          </p:cNvPr>
          <p:cNvSpPr txBox="1"/>
          <p:nvPr/>
        </p:nvSpPr>
        <p:spPr>
          <a:xfrm>
            <a:off x="421008" y="5149471"/>
            <a:ext cx="77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et/ou la conformité avec l’exigence de balisage des informations,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EB1216-372B-4C7B-8092-CCD4C9A3BDA0}"/>
              </a:ext>
            </a:extLst>
          </p:cNvPr>
          <p:cNvSpPr txBox="1"/>
          <p:nvPr/>
        </p:nvSpPr>
        <p:spPr>
          <a:xfrm>
            <a:off x="421008" y="5518803"/>
            <a:ext cx="1113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et/ou le respect des exigences de publication des informations prévues par le référentiel taxonomie.</a:t>
            </a:r>
          </a:p>
        </p:txBody>
      </p:sp>
    </p:spTree>
    <p:extLst>
      <p:ext uri="{BB962C8B-B14F-4D97-AF65-F5344CB8AC3E}">
        <p14:creationId xmlns:p14="http://schemas.microsoft.com/office/powerpoint/2010/main" val="32270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1230FF0-8538-4313-A4A1-6B0EF41DB262}"/>
              </a:ext>
            </a:extLst>
          </p:cNvPr>
          <p:cNvSpPr txBox="1"/>
          <p:nvPr/>
        </p:nvSpPr>
        <p:spPr>
          <a:xfrm>
            <a:off x="569456" y="2654107"/>
            <a:ext cx="8453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Son rôle sera de 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4A41716-1E05-4548-A6B0-341BEC64F84A}"/>
              </a:ext>
            </a:extLst>
          </p:cNvPr>
          <p:cNvSpPr txBox="1"/>
          <p:nvPr/>
        </p:nvSpPr>
        <p:spPr>
          <a:xfrm>
            <a:off x="-389709" y="115516"/>
            <a:ext cx="10393680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Recours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à des 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experts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ou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aux travaux d’un tiers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4643D5-4BF4-4417-A5A9-BF1CBE38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3" y="6254762"/>
            <a:ext cx="2414225" cy="4877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78E06A-3ED2-4609-92BA-F3F0A07F62FA}"/>
              </a:ext>
            </a:extLst>
          </p:cNvPr>
          <p:cNvSpPr txBox="1"/>
          <p:nvPr/>
        </p:nvSpPr>
        <p:spPr>
          <a:xfrm>
            <a:off x="1889759" y="1090828"/>
            <a:ext cx="583474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RSE fait appel à de nombreuses expertises : climat, énergie, biodiversité, anti-corruption….et le vérificateur peut devoir avoir recours à des experts ou les travaux d’un tiers.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036DC5-0195-4E65-A607-76703AC18B4D}"/>
              </a:ext>
            </a:extLst>
          </p:cNvPr>
          <p:cNvSpPr txBox="1"/>
          <p:nvPr/>
        </p:nvSpPr>
        <p:spPr>
          <a:xfrm>
            <a:off x="618327" y="3359625"/>
            <a:ext cx="945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Vérifier, outre son indépendance vis-à-vis de l’entreprise pour laquelle le vérificateur réalise la mission, sa compétence professionnelle et sa réputation;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FFD4BC-7B99-438B-8DD4-9FC39B35A9FB}"/>
              </a:ext>
            </a:extLst>
          </p:cNvPr>
          <p:cNvSpPr txBox="1"/>
          <p:nvPr/>
        </p:nvSpPr>
        <p:spPr>
          <a:xfrm>
            <a:off x="639123" y="4988475"/>
            <a:ext cx="93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Définir la nature et l’étendue des travaux qu’il souhaite lui confier étant précisé que ces travaux doivent être circonscrits.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AF9E3A-91F1-4874-87E2-3280A68C138F}"/>
              </a:ext>
            </a:extLst>
          </p:cNvPr>
          <p:cNvSpPr txBox="1"/>
          <p:nvPr/>
        </p:nvSpPr>
        <p:spPr>
          <a:xfrm>
            <a:off x="639123" y="4199681"/>
            <a:ext cx="910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Evaluer le caractère suffisant et approprié des travaux effectués par l’expert et des conclusions que l’expert en a tirées;</a:t>
            </a:r>
          </a:p>
        </p:txBody>
      </p:sp>
    </p:spTree>
    <p:extLst>
      <p:ext uri="{BB962C8B-B14F-4D97-AF65-F5344CB8AC3E}">
        <p14:creationId xmlns:p14="http://schemas.microsoft.com/office/powerpoint/2010/main" val="16873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CD7B3B-CDA1-4E41-B993-7A658BEF092A}"/>
              </a:ext>
            </a:extLst>
          </p:cNvPr>
          <p:cNvSpPr txBox="1"/>
          <p:nvPr/>
        </p:nvSpPr>
        <p:spPr>
          <a:xfrm>
            <a:off x="764410" y="3173115"/>
            <a:ext cx="7992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définition de la matérialité d’impact et de la matérialité financière.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AE06FD9-4D97-4195-8450-A06C73455C65}"/>
              </a:ext>
            </a:extLst>
          </p:cNvPr>
          <p:cNvSpPr txBox="1"/>
          <p:nvPr/>
        </p:nvSpPr>
        <p:spPr>
          <a:xfrm>
            <a:off x="-445807" y="126484"/>
            <a:ext cx="10393680" cy="5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Parties </a:t>
            </a: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prenantes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et </a:t>
            </a: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matérialité</a:t>
            </a:r>
            <a:endParaRPr lang="en-US" sz="36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8896F7-9ED7-4E84-AFCB-DF73AF57BC3E}"/>
              </a:ext>
            </a:extLst>
          </p:cNvPr>
          <p:cNvSpPr txBox="1"/>
          <p:nvPr/>
        </p:nvSpPr>
        <p:spPr>
          <a:xfrm>
            <a:off x="1378131" y="4057392"/>
            <a:ext cx="9638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Le vérificateur apprécie la démarche de détermination de la matérialité financière (une question de durabilité est importante si elle déclenche ou si l’on peut raisonnablement s’attendre à ce qu’elle déclenche des effets financiers importants sur l'entreprise).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EC2DB8-A8E1-4B2C-A5A9-739A97FC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5" y="6267929"/>
            <a:ext cx="2414225" cy="4877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CC3272E-A710-4A50-8ADC-61857612E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31" y="809996"/>
            <a:ext cx="2600325" cy="1752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417997-FC51-424E-9153-68F535F0AC89}"/>
              </a:ext>
            </a:extLst>
          </p:cNvPr>
          <p:cNvSpPr txBox="1"/>
          <p:nvPr/>
        </p:nvSpPr>
        <p:spPr>
          <a:xfrm>
            <a:off x="694741" y="1135286"/>
            <a:ext cx="764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Le vérificateur vérifie que l’entreprise a défini et mis en œuvre un processus qui lui permette d’identifier ses impacts et qui comprend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61E85F-7CA3-441C-BBBE-F58AC68E67AD}"/>
              </a:ext>
            </a:extLst>
          </p:cNvPr>
          <p:cNvSpPr txBox="1"/>
          <p:nvPr/>
        </p:nvSpPr>
        <p:spPr>
          <a:xfrm>
            <a:off x="764410" y="2022675"/>
            <a:ext cx="818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l’identification des parties prenantes (PP directes et principaux utilisateurs d’informations financières + société civile, syndicats, ONG, analystes, universités…)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49B705-751D-48CD-97B9-A5C98552C8B8}"/>
              </a:ext>
            </a:extLst>
          </p:cNvPr>
          <p:cNvSpPr txBox="1"/>
          <p:nvPr/>
        </p:nvSpPr>
        <p:spPr>
          <a:xfrm>
            <a:off x="1378131" y="5117489"/>
            <a:ext cx="880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Le vérificateur apprécie la démarche retenue par l’entreprise pour déterminer la matérialité d’impact pour chacune des questions de durabilité couvertes par les ESRS thématiques. </a:t>
            </a:r>
          </a:p>
        </p:txBody>
      </p:sp>
    </p:spTree>
    <p:extLst>
      <p:ext uri="{BB962C8B-B14F-4D97-AF65-F5344CB8AC3E}">
        <p14:creationId xmlns:p14="http://schemas.microsoft.com/office/powerpoint/2010/main" val="13294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F7DE4A-308C-48F9-A36D-A9E6196AB3CE}"/>
              </a:ext>
            </a:extLst>
          </p:cNvPr>
          <p:cNvSpPr txBox="1"/>
          <p:nvPr/>
        </p:nvSpPr>
        <p:spPr>
          <a:xfrm>
            <a:off x="296091" y="3673658"/>
            <a:ext cx="10537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l'ampleur potentielle de leurs effets financiers à court, moyen en long terme et des seuils retenus pour déterminer ces effets.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23B5C15-1A94-4FB4-B510-794E4AB3C176}"/>
              </a:ext>
            </a:extLst>
          </p:cNvPr>
          <p:cNvSpPr txBox="1"/>
          <p:nvPr/>
        </p:nvSpPr>
        <p:spPr>
          <a:xfrm>
            <a:off x="27481" y="2113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Risques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et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opportunités</a:t>
            </a:r>
            <a:endParaRPr lang="en-US" sz="40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6DEB43-BB64-43DB-B70B-CEE82D868948}"/>
              </a:ext>
            </a:extLst>
          </p:cNvPr>
          <p:cNvSpPr txBox="1"/>
          <p:nvPr/>
        </p:nvSpPr>
        <p:spPr>
          <a:xfrm>
            <a:off x="1466419" y="5154661"/>
            <a:ext cx="9018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D'après l'étude Deloitte sur la gestion des risques des tiers, 41% des entreprises pensent ne pas avoir l'organisation adéquate pour faire face aux risques RSE.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85B1B0-11BC-4A4A-8B5B-66338BC4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4" y="6222142"/>
            <a:ext cx="2414225" cy="4877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3B0D6E-EEF9-4142-B74C-55447E71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311" y="385958"/>
            <a:ext cx="2995749" cy="29957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A3F30E9-E71D-4F39-90D7-F31807168029}"/>
              </a:ext>
            </a:extLst>
          </p:cNvPr>
          <p:cNvSpPr txBox="1"/>
          <p:nvPr/>
        </p:nvSpPr>
        <p:spPr>
          <a:xfrm>
            <a:off x="404110" y="1462103"/>
            <a:ext cx="821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Le vérificateur vérifie l’évaluation, par l’entreprise, des impacts, risques et opportunités liés aux questions de durabilité et notamment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E73177-38DE-49D7-B400-4C804F5C6A06}"/>
              </a:ext>
            </a:extLst>
          </p:cNvPr>
          <p:cNvSpPr txBox="1"/>
          <p:nvPr/>
        </p:nvSpPr>
        <p:spPr>
          <a:xfrm>
            <a:off x="296091" y="2508343"/>
            <a:ext cx="821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nature des risques par thématique (climat, social, dépendances, etc.),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1D1344-9E68-4750-A342-3F2018E5DCBD}"/>
              </a:ext>
            </a:extLst>
          </p:cNvPr>
          <p:cNvSpPr txBox="1"/>
          <p:nvPr/>
        </p:nvSpPr>
        <p:spPr>
          <a:xfrm>
            <a:off x="296091" y="3204517"/>
            <a:ext cx="78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détermination, par cette dernière, de la probabilité d'occurrence de ces risques et opportunités, </a:t>
            </a:r>
          </a:p>
        </p:txBody>
      </p:sp>
    </p:spTree>
    <p:extLst>
      <p:ext uri="{BB962C8B-B14F-4D97-AF65-F5344CB8AC3E}">
        <p14:creationId xmlns:p14="http://schemas.microsoft.com/office/powerpoint/2010/main" val="24144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11901" y="270363"/>
            <a:ext cx="10393680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-175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Rappel - CSRD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8" y="6365289"/>
            <a:ext cx="2419040" cy="4855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3A599D-DE67-4C57-BD82-1F53C03A8081}"/>
              </a:ext>
            </a:extLst>
          </p:cNvPr>
          <p:cNvSpPr txBox="1"/>
          <p:nvPr/>
        </p:nvSpPr>
        <p:spPr>
          <a:xfrm>
            <a:off x="365128" y="2170466"/>
            <a:ext cx="1012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Elle imposera aux entreprises européennes (50 000 entreprises concernées et 5 600 en France)) de publier des informations plus détaillées en matière de durabilité à compter des exercices ouverts au 1er janvier 2024.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521BBE-DDC4-4AC0-B24B-00EF6DFD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9" y="3353176"/>
            <a:ext cx="4111516" cy="20557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70A0-2576-49EE-B1B7-91FC01113CBB}"/>
              </a:ext>
            </a:extLst>
          </p:cNvPr>
          <p:cNvSpPr txBox="1"/>
          <p:nvPr/>
        </p:nvSpPr>
        <p:spPr>
          <a:xfrm>
            <a:off x="365128" y="3184503"/>
            <a:ext cx="6375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Trebuchet MS" panose="020B0603020202020204"/>
              </a:rPr>
              <a:t>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 objectifs de la CSRD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Construire un cadre structurant et exigeant pour 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reporting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 durabilité de tous les pays de l’UE;</a:t>
            </a:r>
            <a:endParaRPr lang="fr-FR" dirty="0">
              <a:solidFill>
                <a:prstClr val="black"/>
              </a:solidFill>
              <a:latin typeface="Trebuchet MS" panose="020B0603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Permettre une meilleure comparaison entre les entreprises.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106DB0-51DF-465A-81F0-73BA23EFAEAE}"/>
              </a:ext>
            </a:extLst>
          </p:cNvPr>
          <p:cNvSpPr txBox="1"/>
          <p:nvPr/>
        </p:nvSpPr>
        <p:spPr>
          <a:xfrm>
            <a:off x="2997694" y="4887961"/>
            <a:ext cx="6196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 domaines de </a:t>
            </a:r>
            <a:r>
              <a:rPr lang="fr-FR" dirty="0" err="1"/>
              <a:t>reporting</a:t>
            </a:r>
            <a:r>
              <a:rPr lang="fr-FR" dirty="0"/>
              <a:t>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Gouvernance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Stratégie – modèle d’affaires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Impacts, risques et opportunités de durabilité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Objectifs et mesure (KPI)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9EA806-130B-4836-A1C4-B14AFB1696E6}"/>
              </a:ext>
            </a:extLst>
          </p:cNvPr>
          <p:cNvSpPr txBox="1"/>
          <p:nvPr/>
        </p:nvSpPr>
        <p:spPr>
          <a:xfrm>
            <a:off x="297903" y="1323477"/>
            <a:ext cx="996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Afin d’orienter les investissements vers les acteurs économiques les plus responsables, l’Union européenne souhaite approfondir et harmoniser les pratiques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reporting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ESG, à travers la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Corporate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Sustainability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Reporting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Directive (CSRD)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3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C6ED022-6166-4DA4-8885-3BE2DDD22372}"/>
              </a:ext>
            </a:extLst>
          </p:cNvPr>
          <p:cNvSpPr txBox="1"/>
          <p:nvPr/>
        </p:nvSpPr>
        <p:spPr>
          <a:xfrm>
            <a:off x="27481" y="2113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Réglement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taxonomie</a:t>
            </a:r>
            <a:endParaRPr lang="en-US" sz="40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DB6C76-F994-4D87-945A-5D5B52D5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2" y="6158947"/>
            <a:ext cx="2414225" cy="4877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40278F-3FCE-4848-ACBE-47E3BE2F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66" y="2271514"/>
            <a:ext cx="5424135" cy="19175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22452F-780C-4103-B3E2-A09F2281C32F}"/>
              </a:ext>
            </a:extLst>
          </p:cNvPr>
          <p:cNvSpPr txBox="1"/>
          <p:nvPr/>
        </p:nvSpPr>
        <p:spPr>
          <a:xfrm>
            <a:off x="620420" y="1211811"/>
            <a:ext cx="1010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Toute entreprise tenue de publier un rapport de durabilité publie des informations sur la manière et la mesure dans laquelle ses activités sont associées à des activités économiques durables sur le plan environnemental au regard des six objectifs environnementaux retenus par la Commission européenne.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9EEB0B-2785-4C33-8F56-D46C9759B10F}"/>
              </a:ext>
            </a:extLst>
          </p:cNvPr>
          <p:cNvSpPr txBox="1"/>
          <p:nvPr/>
        </p:nvSpPr>
        <p:spPr>
          <a:xfrm>
            <a:off x="559460" y="2981609"/>
            <a:ext cx="5687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La production de ces informations implique que l’entreprise détermine ses activités économiques durables et ses activités éligibles c’est-à-dire celles qui entrent dans le champ des activités définies comme étant susceptibles d’apporter une contribution substantielle à chaque objectif environnemental 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69B7BD-EB6C-4460-BF0D-F6EAC7BE7655}"/>
              </a:ext>
            </a:extLst>
          </p:cNvPr>
          <p:cNvSpPr txBox="1"/>
          <p:nvPr/>
        </p:nvSpPr>
        <p:spPr>
          <a:xfrm>
            <a:off x="647812" y="4573958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le caractère aligné de ces activités économiques. </a:t>
            </a:r>
          </a:p>
        </p:txBody>
      </p:sp>
    </p:spTree>
    <p:extLst>
      <p:ext uri="{BB962C8B-B14F-4D97-AF65-F5344CB8AC3E}">
        <p14:creationId xmlns:p14="http://schemas.microsoft.com/office/powerpoint/2010/main" val="19847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23B5C15-1A94-4FB4-B510-794E4AB3C176}"/>
              </a:ext>
            </a:extLst>
          </p:cNvPr>
          <p:cNvSpPr txBox="1"/>
          <p:nvPr/>
        </p:nvSpPr>
        <p:spPr>
          <a:xfrm>
            <a:off x="27481" y="2113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Les sanctions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85B1B0-11BC-4A4A-8B5B-66338BC4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4" y="6222142"/>
            <a:ext cx="2414225" cy="4877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A3689E7-5ACD-462E-8BFE-A8FB3797967C}"/>
              </a:ext>
            </a:extLst>
          </p:cNvPr>
          <p:cNvSpPr txBox="1"/>
          <p:nvPr/>
        </p:nvSpPr>
        <p:spPr>
          <a:xfrm>
            <a:off x="514905" y="1167445"/>
            <a:ext cx="867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7030A0"/>
                </a:solidFill>
                <a:effectLst/>
                <a:latin typeface="+mj-lt"/>
              </a:rPr>
              <a:t>DPEF : </a:t>
            </a:r>
            <a:r>
              <a:rPr lang="fr-FR" b="0" i="0" dirty="0">
                <a:solidFill>
                  <a:srgbClr val="222222"/>
                </a:solidFill>
                <a:effectLst/>
                <a:latin typeface="+mj-lt"/>
              </a:rPr>
              <a:t>p</a:t>
            </a:r>
            <a:r>
              <a:rPr lang="fr-FR" dirty="0">
                <a:solidFill>
                  <a:srgbClr val="222222"/>
                </a:solidFill>
                <a:latin typeface="+mj-lt"/>
              </a:rPr>
              <a:t>as de réelle sanction mais un risque d’image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4127B8-0740-4FF4-9DE8-0372F331E041}"/>
              </a:ext>
            </a:extLst>
          </p:cNvPr>
          <p:cNvSpPr txBox="1"/>
          <p:nvPr/>
        </p:nvSpPr>
        <p:spPr>
          <a:xfrm>
            <a:off x="514905" y="183561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Lucida Grande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</a:rPr>
              <a:t>CSRD :</a:t>
            </a:r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FFDAEB-E61C-4E09-9AF0-BE20BA27C7C0}"/>
              </a:ext>
            </a:extLst>
          </p:cNvPr>
          <p:cNvSpPr txBox="1"/>
          <p:nvPr/>
        </p:nvSpPr>
        <p:spPr>
          <a:xfrm>
            <a:off x="645111" y="2253843"/>
            <a:ext cx="10901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j-lt"/>
              </a:rPr>
              <a:t>« L</a:t>
            </a:r>
            <a:r>
              <a:rPr lang="fr-FR" b="1" i="0" dirty="0">
                <a:solidFill>
                  <a:srgbClr val="FF0000"/>
                </a:solidFill>
                <a:effectLst/>
                <a:latin typeface="+mj-lt"/>
              </a:rPr>
              <a:t>es mesures prévues doivent être “effectives, proportionnées et dissuasives ». 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889E5C-95C3-40C5-B2A8-EF1F7222A7FB}"/>
              </a:ext>
            </a:extLst>
          </p:cNvPr>
          <p:cNvSpPr txBox="1"/>
          <p:nvPr/>
        </p:nvSpPr>
        <p:spPr>
          <a:xfrm>
            <a:off x="856693" y="3407358"/>
            <a:ext cx="9352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Déclaration publique indiquant la nature de l'infraction et la personne mise en cause ;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64A8BB-BC73-47B4-A1FB-923D652861EE}"/>
              </a:ext>
            </a:extLst>
          </p:cNvPr>
          <p:cNvSpPr txBox="1"/>
          <p:nvPr/>
        </p:nvSpPr>
        <p:spPr>
          <a:xfrm>
            <a:off x="447951" y="5501338"/>
            <a:ext cx="11296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Les sanctions seront définies par chaque État membre de même que les pénalités minimales.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F8EFA5-E390-4E58-BCB7-F270F478F618}"/>
              </a:ext>
            </a:extLst>
          </p:cNvPr>
          <p:cNvSpPr txBox="1"/>
          <p:nvPr/>
        </p:nvSpPr>
        <p:spPr>
          <a:xfrm>
            <a:off x="514905" y="2900174"/>
            <a:ext cx="10826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Formes :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C908201-1D28-42BD-975F-CBE46875BD08}"/>
              </a:ext>
            </a:extLst>
          </p:cNvPr>
          <p:cNvSpPr txBox="1"/>
          <p:nvPr/>
        </p:nvSpPr>
        <p:spPr>
          <a:xfrm>
            <a:off x="843121" y="4844125"/>
            <a:ext cx="9366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Emission d'une ordonnance de cessation liée au domaine de l'infraction.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90C8D7-E2BE-4CAB-9935-1CFDBD426FAE}"/>
              </a:ext>
            </a:extLst>
          </p:cNvPr>
          <p:cNvSpPr txBox="1"/>
          <p:nvPr/>
        </p:nvSpPr>
        <p:spPr>
          <a:xfrm>
            <a:off x="856693" y="4050134"/>
            <a:ext cx="9725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Sanctions pécuniaires proportionnelles aux profits perçus grâce à l'infraction et à la solidité financière de l'entreprise;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B8C4CD3-E32B-4DAD-9D10-FAD354DA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415" y="128174"/>
            <a:ext cx="2996975" cy="18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3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7794DA-7313-487E-8798-82DC5A7B0EC3}"/>
              </a:ext>
            </a:extLst>
          </p:cNvPr>
          <p:cNvSpPr txBox="1"/>
          <p:nvPr/>
        </p:nvSpPr>
        <p:spPr>
          <a:xfrm>
            <a:off x="397275" y="4511505"/>
            <a:ext cx="9323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 des obligations vertes (Green Bonds) et sociales (Social Bonds)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8B0AD14-44A3-4D60-A5A0-6CED18BB4EF5}"/>
              </a:ext>
            </a:extLst>
          </p:cNvPr>
          <p:cNvSpPr txBox="1"/>
          <p:nvPr/>
        </p:nvSpPr>
        <p:spPr>
          <a:xfrm>
            <a:off x="-720912" y="263462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Offre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 pour les CAC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DF1318-8D15-46C7-A70B-E406ABCA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81" y="6124133"/>
            <a:ext cx="2414225" cy="4877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13CCEA-992F-47CC-A246-EC8AA90DC149}"/>
              </a:ext>
            </a:extLst>
          </p:cNvPr>
          <p:cNvSpPr txBox="1"/>
          <p:nvPr/>
        </p:nvSpPr>
        <p:spPr>
          <a:xfrm>
            <a:off x="397276" y="1184599"/>
            <a:ext cx="8649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 réglementaire de données extra-financières (CSRD et sociétés à mission)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EFBCAA-F678-460A-A682-BB5C53A2A4F7}"/>
              </a:ext>
            </a:extLst>
          </p:cNvPr>
          <p:cNvSpPr txBox="1"/>
          <p:nvPr/>
        </p:nvSpPr>
        <p:spPr>
          <a:xfrm>
            <a:off x="400167" y="5445911"/>
            <a:ext cx="8646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Audits volontaires : Diagnostic de maturité RSE, labels, ECOVADIS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71CA96-EEBF-496C-BDF9-F08B2A9CAD70}"/>
              </a:ext>
            </a:extLst>
          </p:cNvPr>
          <p:cNvSpPr txBox="1"/>
          <p:nvPr/>
        </p:nvSpPr>
        <p:spPr>
          <a:xfrm>
            <a:off x="397275" y="3952056"/>
            <a:ext cx="8859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 de l’exécution des objectifs sociaux et environnementaux que la société se donne pour mission de poursuivre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31D4AC-67DC-44F4-B3D7-800A587D58FC}"/>
              </a:ext>
            </a:extLst>
          </p:cNvPr>
          <p:cNvSpPr txBox="1"/>
          <p:nvPr/>
        </p:nvSpPr>
        <p:spPr>
          <a:xfrm>
            <a:off x="397276" y="1755276"/>
            <a:ext cx="6458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Validation du rapport sur les émissions de carbone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09501E-65F9-4633-AE84-02C9E66CE93F}"/>
              </a:ext>
            </a:extLst>
          </p:cNvPr>
          <p:cNvSpPr txBox="1"/>
          <p:nvPr/>
        </p:nvSpPr>
        <p:spPr>
          <a:xfrm>
            <a:off x="397276" y="2297789"/>
            <a:ext cx="6458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 de fournisseurs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BDA3E2-8B6F-43BF-880A-6ADACAACB29E}"/>
              </a:ext>
            </a:extLst>
          </p:cNvPr>
          <p:cNvSpPr txBox="1"/>
          <p:nvPr/>
        </p:nvSpPr>
        <p:spPr>
          <a:xfrm>
            <a:off x="397276" y="2885464"/>
            <a:ext cx="88597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Attestation de conformité et/ou de la sincérité d’une donnée extra-financière ou d’un processus – vérifier respect du référentiel pour un client, un investisseur, un banquier…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645390A-56D8-401F-B392-BAA3483B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96" y="50923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B6363-F6AE-4AB6-BCE8-70AFB0419498}"/>
              </a:ext>
            </a:extLst>
          </p:cNvPr>
          <p:cNvSpPr txBox="1"/>
          <p:nvPr/>
        </p:nvSpPr>
        <p:spPr>
          <a:xfrm>
            <a:off x="136452" y="350668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Offre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 : </a:t>
            </a: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cibler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son </a:t>
            </a: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marché</a:t>
            </a:r>
            <a:endParaRPr lang="en-US" sz="44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F87E80-7D93-4DCB-B10C-4F9A8F30044D}"/>
              </a:ext>
            </a:extLst>
          </p:cNvPr>
          <p:cNvSpPr txBox="1"/>
          <p:nvPr/>
        </p:nvSpPr>
        <p:spPr>
          <a:xfrm>
            <a:off x="716382" y="1620731"/>
            <a:ext cx="6353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7030A0"/>
                </a:solidFill>
              </a:rPr>
              <a:t>Cartographier les entreprises susceptibles d’être concernées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3EF153-BCDB-4BB0-84EC-A253AE58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82" y="6019610"/>
            <a:ext cx="2414225" cy="4877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D0BA12-DB9B-409C-BA29-63732301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2" y="1963267"/>
            <a:ext cx="3798893" cy="27134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433C8F-0745-4C36-82C7-422C362FBECA}"/>
              </a:ext>
            </a:extLst>
          </p:cNvPr>
          <p:cNvSpPr txBox="1"/>
          <p:nvPr/>
        </p:nvSpPr>
        <p:spPr>
          <a:xfrm>
            <a:off x="1404768" y="2909881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• Celles qui ont déjà une politique RSE affichée,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D78B47-A612-4687-A6F7-A3B63D98290B}"/>
              </a:ext>
            </a:extLst>
          </p:cNvPr>
          <p:cNvSpPr txBox="1"/>
          <p:nvPr/>
        </p:nvSpPr>
        <p:spPr>
          <a:xfrm>
            <a:off x="1404768" y="2234533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• Celles qui sont soumises à des obligations règlementaires ou vont l’être,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244524-112D-4727-9B34-06CF2AB7CFDC}"/>
              </a:ext>
            </a:extLst>
          </p:cNvPr>
          <p:cNvSpPr txBox="1"/>
          <p:nvPr/>
        </p:nvSpPr>
        <p:spPr>
          <a:xfrm>
            <a:off x="1404768" y="3358249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• Celles qui ont une activité à risques climatiques (activités manufacturières) et/ou sociaux.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C5C982-B074-4FFA-8E60-4216B35C2DDD}"/>
              </a:ext>
            </a:extLst>
          </p:cNvPr>
          <p:cNvSpPr txBox="1"/>
          <p:nvPr/>
        </p:nvSpPr>
        <p:spPr>
          <a:xfrm>
            <a:off x="814556" y="4262822"/>
            <a:ext cx="675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>
                <a:solidFill>
                  <a:srgbClr val="7030A0"/>
                </a:solidFill>
              </a:defRPr>
            </a:lvl1pPr>
          </a:lstStyle>
          <a:p>
            <a:r>
              <a:rPr lang="fr-FR" dirty="0"/>
              <a:t>Fixer un rendez-vous préliminaire de deux heures pour entamer un dialogue ESG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340899-993E-40BD-9F9E-189182F54A5F}"/>
              </a:ext>
            </a:extLst>
          </p:cNvPr>
          <p:cNvSpPr txBox="1"/>
          <p:nvPr/>
        </p:nvSpPr>
        <p:spPr>
          <a:xfrm>
            <a:off x="843687" y="5060709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7030A0"/>
                </a:solidFill>
              </a:rPr>
              <a:t>Conduire le dialogue à partir d’un questionnaire d’intérêt ESG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9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446BDAE-6220-4354-AF7B-CED81E9AC834}"/>
              </a:ext>
            </a:extLst>
          </p:cNvPr>
          <p:cNvSpPr txBox="1"/>
          <p:nvPr/>
        </p:nvSpPr>
        <p:spPr>
          <a:xfrm>
            <a:off x="-342519" y="216254"/>
            <a:ext cx="10393680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Audit </a:t>
            </a: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volontaire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- Labels, </a:t>
            </a:r>
            <a:r>
              <a:rPr lang="en-US" sz="36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agences</a:t>
            </a:r>
            <a:r>
              <a:rPr lang="en-US" sz="36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de notations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F0DE88-D252-417E-8F9E-36496F85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558" y="1855433"/>
            <a:ext cx="4714473" cy="31429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DA83BD-2B0A-4771-9B27-516F4AA55C73}"/>
              </a:ext>
            </a:extLst>
          </p:cNvPr>
          <p:cNvSpPr txBox="1"/>
          <p:nvPr/>
        </p:nvSpPr>
        <p:spPr>
          <a:xfrm>
            <a:off x="440612" y="1377316"/>
            <a:ext cx="54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Il existe une quarantaine de labels en France…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3FB122-3346-4267-9145-08A7B629C52D}"/>
              </a:ext>
            </a:extLst>
          </p:cNvPr>
          <p:cNvSpPr txBox="1"/>
          <p:nvPr/>
        </p:nvSpPr>
        <p:spPr>
          <a:xfrm>
            <a:off x="440612" y="2184615"/>
            <a:ext cx="616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entreprises labellisées sont soumises à des audits de suivi tous les 12 à 18 mois (AFNOR, Veritas, </a:t>
            </a:r>
            <a:r>
              <a:rPr lang="fr-FR" dirty="0" err="1"/>
              <a:t>RSEVal</a:t>
            </a:r>
            <a:r>
              <a:rPr lang="fr-FR" dirty="0"/>
              <a:t>, Ecocert…)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00B850-685C-400D-AEAC-811DB600DBFD}"/>
              </a:ext>
            </a:extLst>
          </p:cNvPr>
          <p:cNvSpPr txBox="1"/>
          <p:nvPr/>
        </p:nvSpPr>
        <p:spPr>
          <a:xfrm>
            <a:off x="506026" y="4147083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Evaluation </a:t>
            </a:r>
            <a:r>
              <a:rPr lang="fr-FR" dirty="0" err="1"/>
              <a:t>EcoVadis</a:t>
            </a:r>
            <a:r>
              <a:rPr lang="fr-FR" dirty="0"/>
              <a:t> de la RSE, via une plateforme SaaS globale.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54321D-A84A-469E-92F3-43A80773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379" y="5217644"/>
            <a:ext cx="2169543" cy="16188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141341-0033-4384-8F0B-39E951125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67" y="6304251"/>
            <a:ext cx="2414225" cy="4877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FB12EEC-762B-44A2-BD37-FEE1BDFA5485}"/>
              </a:ext>
            </a:extLst>
          </p:cNvPr>
          <p:cNvSpPr txBox="1"/>
          <p:nvPr/>
        </p:nvSpPr>
        <p:spPr>
          <a:xfrm>
            <a:off x="440612" y="3301492"/>
            <a:ext cx="6272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plupart des entreprises se font auditer à blanc avant passage du certificateur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CA2724-4023-4E57-AA13-21C17E0FDF6B}"/>
              </a:ext>
            </a:extLst>
          </p:cNvPr>
          <p:cNvSpPr txBox="1"/>
          <p:nvPr/>
        </p:nvSpPr>
        <p:spPr>
          <a:xfrm>
            <a:off x="491711" y="5021793"/>
            <a:ext cx="54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Audits hors label pour crédibiliser démarche RSE</a:t>
            </a:r>
          </a:p>
        </p:txBody>
      </p:sp>
    </p:spTree>
    <p:extLst>
      <p:ext uri="{BB962C8B-B14F-4D97-AF65-F5344CB8AC3E}">
        <p14:creationId xmlns:p14="http://schemas.microsoft.com/office/powerpoint/2010/main" val="36265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FD5F68A-7D70-45E6-A88E-D52AD033098C}"/>
              </a:ext>
            </a:extLst>
          </p:cNvPr>
          <p:cNvSpPr txBox="1"/>
          <p:nvPr/>
        </p:nvSpPr>
        <p:spPr>
          <a:xfrm>
            <a:off x="0" y="325399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Audit </a:t>
            </a: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volontaire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diagnostic RSE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A97AB3-E1A9-431C-9EE1-2C23A0D30026}"/>
              </a:ext>
            </a:extLst>
          </p:cNvPr>
          <p:cNvSpPr txBox="1"/>
          <p:nvPr/>
        </p:nvSpPr>
        <p:spPr>
          <a:xfrm>
            <a:off x="3518261" y="5074027"/>
            <a:ext cx="3927566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Comment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bg1"/>
                </a:solidFill>
              </a:rPr>
              <a:t>Outils en ligne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bg1"/>
                </a:solidFill>
              </a:rPr>
              <a:t>Entretiens qualitatifs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bg1"/>
                </a:solidFill>
              </a:rPr>
              <a:t>Revue de documents et procédures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C47466-80D5-4EF6-8DA1-C5E45A9B9CBC}"/>
              </a:ext>
            </a:extLst>
          </p:cNvPr>
          <p:cNvSpPr txBox="1"/>
          <p:nvPr/>
        </p:nvSpPr>
        <p:spPr>
          <a:xfrm>
            <a:off x="324392" y="1151994"/>
            <a:ext cx="67404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Adapté à l’organisation, le diagnostic permet d’identifier les points forts et les leviers pour améliorer l’impact. Il permet également un suivi annuel des progrès en matière de RSE.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6EEFC7-32F3-4932-B7CA-B285C5692F80}"/>
              </a:ext>
            </a:extLst>
          </p:cNvPr>
          <p:cNvSpPr txBox="1"/>
          <p:nvPr/>
        </p:nvSpPr>
        <p:spPr>
          <a:xfrm>
            <a:off x="391883" y="2230394"/>
            <a:ext cx="6100354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diagnostic RSE permet à une entreprise de se situer sur les 7 grandes thématiques de la norme :</a:t>
            </a:r>
          </a:p>
          <a:p>
            <a:r>
              <a:rPr lang="fr-FR" b="1" dirty="0">
                <a:solidFill>
                  <a:schemeClr val="bg1"/>
                </a:solidFill>
              </a:rPr>
              <a:t>1.	La gouvernance ;</a:t>
            </a:r>
          </a:p>
          <a:p>
            <a:r>
              <a:rPr lang="fr-FR" b="1" dirty="0">
                <a:solidFill>
                  <a:schemeClr val="bg1"/>
                </a:solidFill>
              </a:rPr>
              <a:t>2.	Les droits humains ;</a:t>
            </a:r>
          </a:p>
          <a:p>
            <a:r>
              <a:rPr lang="fr-FR" b="1" dirty="0">
                <a:solidFill>
                  <a:schemeClr val="bg1"/>
                </a:solidFill>
              </a:rPr>
              <a:t>3.	Les relations et conditions de travail ; </a:t>
            </a:r>
          </a:p>
          <a:p>
            <a:r>
              <a:rPr lang="fr-FR" b="1" dirty="0">
                <a:solidFill>
                  <a:schemeClr val="bg1"/>
                </a:solidFill>
              </a:rPr>
              <a:t>4.	L’environnement ;</a:t>
            </a:r>
          </a:p>
          <a:p>
            <a:r>
              <a:rPr lang="fr-FR" b="1" dirty="0">
                <a:solidFill>
                  <a:schemeClr val="bg1"/>
                </a:solidFill>
              </a:rPr>
              <a:t>5.	Les bonnes pratiques des affaires ;</a:t>
            </a:r>
          </a:p>
          <a:p>
            <a:r>
              <a:rPr lang="fr-FR" b="1" dirty="0">
                <a:solidFill>
                  <a:schemeClr val="bg1"/>
                </a:solidFill>
              </a:rPr>
              <a:t>6.	Les questions relatives aux consommateurs ;</a:t>
            </a:r>
          </a:p>
          <a:p>
            <a:r>
              <a:rPr lang="fr-FR" b="1" dirty="0">
                <a:solidFill>
                  <a:schemeClr val="bg1"/>
                </a:solidFill>
              </a:rPr>
              <a:t>7.	Et l’engagement sociétal.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D88889-ADB0-4737-AE52-F7938913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4" y="6288740"/>
            <a:ext cx="2414225" cy="4877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0455CC-6832-4E39-B661-4CB92A329F9F}"/>
              </a:ext>
            </a:extLst>
          </p:cNvPr>
          <p:cNvSpPr txBox="1"/>
          <p:nvPr/>
        </p:nvSpPr>
        <p:spPr>
          <a:xfrm>
            <a:off x="7637416" y="3228937"/>
            <a:ext cx="307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Profondeur et granularité variables en fonction des objectifs poursuivis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F4688E-B334-42B4-B34E-1BB8EB82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069" y="4682093"/>
            <a:ext cx="1170048" cy="4965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63DA77-789D-4E89-98D8-24C2A6F86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99" y="5437813"/>
            <a:ext cx="1150735" cy="8509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43598A-D84D-4516-9DC5-35A8E3A1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799" y="117521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742E098-B384-48BE-A09F-94267ECD8865}"/>
              </a:ext>
            </a:extLst>
          </p:cNvPr>
          <p:cNvSpPr txBox="1"/>
          <p:nvPr/>
        </p:nvSpPr>
        <p:spPr>
          <a:xfrm>
            <a:off x="432976" y="1498649"/>
            <a:ext cx="83133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Qu’est-ce que l’ESG/RSE/Durabilité évoque pour vous, et pensez-vous que votre entreprise soit concernée par ces sujets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12FCB74-3378-42CF-A090-8C8659FC75A5}"/>
              </a:ext>
            </a:extLst>
          </p:cNvPr>
          <p:cNvSpPr txBox="1"/>
          <p:nvPr/>
        </p:nvSpPr>
        <p:spPr>
          <a:xfrm>
            <a:off x="-407948" y="143539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Diagnostic de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maturité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0C6689-A4A9-4C3A-BF81-A6E49A396C7B}"/>
              </a:ext>
            </a:extLst>
          </p:cNvPr>
          <p:cNvSpPr txBox="1"/>
          <p:nvPr/>
        </p:nvSpPr>
        <p:spPr>
          <a:xfrm>
            <a:off x="2943498" y="759092"/>
            <a:ext cx="56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Stratégie, risques et opportunités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45D39E-7D32-4C77-9CE0-C71C3DB3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82" y="6226739"/>
            <a:ext cx="2414225" cy="4877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C83061-E3CC-430F-8A6A-CA53CBAA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73" y="2030322"/>
            <a:ext cx="4050027" cy="24609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546049-3D69-49FB-A69B-21B48122CFC7}"/>
              </a:ext>
            </a:extLst>
          </p:cNvPr>
          <p:cNvSpPr txBox="1"/>
          <p:nvPr/>
        </p:nvSpPr>
        <p:spPr>
          <a:xfrm>
            <a:off x="432976" y="2182359"/>
            <a:ext cx="8932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Quels sont vos sujets à risque (réputationnels, marque employeur, règlementaires, organisationnels, environnementaux, etc.)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58D9A5-DE5F-4EF9-82ED-0E1EB52D4398}"/>
              </a:ext>
            </a:extLst>
          </p:cNvPr>
          <p:cNvSpPr txBox="1"/>
          <p:nvPr/>
        </p:nvSpPr>
        <p:spPr>
          <a:xfrm>
            <a:off x="432976" y="5452577"/>
            <a:ext cx="831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identifié (cartographié) les risques ESG de votre entreprise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998183-C106-4CA3-80C6-A9F2C3DD8926}"/>
              </a:ext>
            </a:extLst>
          </p:cNvPr>
          <p:cNvSpPr txBox="1"/>
          <p:nvPr/>
        </p:nvSpPr>
        <p:spPr>
          <a:xfrm>
            <a:off x="432975" y="2985128"/>
            <a:ext cx="7832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 quel point votre activité peut être impacté par les règlementations environnementales actuelles et à venir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75440F-5CED-4762-AE00-35D7E5D2CCD8}"/>
              </a:ext>
            </a:extLst>
          </p:cNvPr>
          <p:cNvSpPr txBox="1"/>
          <p:nvPr/>
        </p:nvSpPr>
        <p:spPr>
          <a:xfrm>
            <a:off x="432976" y="3791464"/>
            <a:ext cx="8139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Votre cadre stratégique et vos valeurs sont-ils communiqué ET assimilés par vos collaborateurs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5A0036-A0DC-4ED9-AA6C-6AB4FEB5BCC9}"/>
              </a:ext>
            </a:extLst>
          </p:cNvPr>
          <p:cNvSpPr txBox="1"/>
          <p:nvPr/>
        </p:nvSpPr>
        <p:spPr>
          <a:xfrm>
            <a:off x="432975" y="4597800"/>
            <a:ext cx="7672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des enjeux de rétention de talents, QVT, gestion de risques psychosociaux… ?</a:t>
            </a:r>
          </a:p>
        </p:txBody>
      </p:sp>
    </p:spTree>
    <p:extLst>
      <p:ext uri="{BB962C8B-B14F-4D97-AF65-F5344CB8AC3E}">
        <p14:creationId xmlns:p14="http://schemas.microsoft.com/office/powerpoint/2010/main" val="33072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60C6689-A4A9-4C3A-BF81-A6E49A396C7B}"/>
              </a:ext>
            </a:extLst>
          </p:cNvPr>
          <p:cNvSpPr txBox="1"/>
          <p:nvPr/>
        </p:nvSpPr>
        <p:spPr>
          <a:xfrm>
            <a:off x="2769325" y="759092"/>
            <a:ext cx="56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Questions environnementales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4C87E-38EA-4863-BDE7-4983B01CDA63}"/>
              </a:ext>
            </a:extLst>
          </p:cNvPr>
          <p:cNvSpPr txBox="1"/>
          <p:nvPr/>
        </p:nvSpPr>
        <p:spPr>
          <a:xfrm>
            <a:off x="205392" y="1743977"/>
            <a:ext cx="7584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Connaissez-vous et appliquez-vous les règlementations environnementales auxquelles votre entreprise est soumise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AF5B5D1-084E-47B9-AA99-1B6E970C70E8}"/>
              </a:ext>
            </a:extLst>
          </p:cNvPr>
          <p:cNvSpPr txBox="1"/>
          <p:nvPr/>
        </p:nvSpPr>
        <p:spPr>
          <a:xfrm>
            <a:off x="-407948" y="143539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Diagnostic de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maturité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E3AECE-6914-49A7-B660-D4621B35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432" y="1816638"/>
            <a:ext cx="3392347" cy="3224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09B993-C373-4D6C-8CD3-28D67D62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9" y="6252913"/>
            <a:ext cx="2414225" cy="4877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26AB76-61E2-4BE4-8B13-FB1DD3C12359}"/>
              </a:ext>
            </a:extLst>
          </p:cNvPr>
          <p:cNvSpPr txBox="1"/>
          <p:nvPr/>
        </p:nvSpPr>
        <p:spPr>
          <a:xfrm>
            <a:off x="205392" y="2786068"/>
            <a:ext cx="6303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Selon vous, quels sont les enjeux environnementaux qui concernent votre entreprise (gestion et valorisation des déchets, l’énergie, d’eau, CO2, biodiversité…)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6E34E9-C680-4532-AA7A-D29B9FD1B1D3}"/>
              </a:ext>
            </a:extLst>
          </p:cNvPr>
          <p:cNvSpPr txBox="1"/>
          <p:nvPr/>
        </p:nvSpPr>
        <p:spPr>
          <a:xfrm>
            <a:off x="205392" y="4057825"/>
            <a:ext cx="6303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prévu de comptabiliser, de suivre et de fixer des objectifs de réductions de vos consommations d’énergie, d’eau, de CO2… ? </a:t>
            </a:r>
          </a:p>
        </p:txBody>
      </p:sp>
    </p:spTree>
    <p:extLst>
      <p:ext uri="{BB962C8B-B14F-4D97-AF65-F5344CB8AC3E}">
        <p14:creationId xmlns:p14="http://schemas.microsoft.com/office/powerpoint/2010/main" val="13021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60C6689-A4A9-4C3A-BF81-A6E49A396C7B}"/>
              </a:ext>
            </a:extLst>
          </p:cNvPr>
          <p:cNvSpPr txBox="1"/>
          <p:nvPr/>
        </p:nvSpPr>
        <p:spPr>
          <a:xfrm>
            <a:off x="3823062" y="759092"/>
            <a:ext cx="56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Questions sociales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84AC8B-C0AA-44CA-947B-7E8DFE24BB90}"/>
              </a:ext>
            </a:extLst>
          </p:cNvPr>
          <p:cNvSpPr txBox="1"/>
          <p:nvPr/>
        </p:nvSpPr>
        <p:spPr>
          <a:xfrm>
            <a:off x="345849" y="1743977"/>
            <a:ext cx="5330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Arrivez-vous facilement à recruter les talents dont vous avez besoin ?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9BD151-137E-4ECC-92C8-E1218679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0" y="6241848"/>
            <a:ext cx="2414225" cy="48772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EC8B1A3-0B3C-495A-AA50-CCD665CFF780}"/>
              </a:ext>
            </a:extLst>
          </p:cNvPr>
          <p:cNvSpPr txBox="1"/>
          <p:nvPr/>
        </p:nvSpPr>
        <p:spPr>
          <a:xfrm>
            <a:off x="-407948" y="143539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Diagnostic de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maturité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CAA009-3DC8-4EE5-8209-E5C078F30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93" y="2120845"/>
            <a:ext cx="4737608" cy="24910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88828F-70F7-4F42-B23B-202759A684DB}"/>
              </a:ext>
            </a:extLst>
          </p:cNvPr>
          <p:cNvSpPr txBox="1"/>
          <p:nvPr/>
        </p:nvSpPr>
        <p:spPr>
          <a:xfrm>
            <a:off x="345849" y="4299029"/>
            <a:ext cx="630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Pouvez-vous justifier vos bonnes pratiques sur les sujets suivants : santé et sécurité au travail, dialogue social, mixité, prévention des risques psychosociaux, lutte contre le harcèlement…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41DF24-3B34-4CE6-81E1-8CA3152330FE}"/>
              </a:ext>
            </a:extLst>
          </p:cNvPr>
          <p:cNvSpPr txBox="1"/>
          <p:nvPr/>
        </p:nvSpPr>
        <p:spPr>
          <a:xfrm>
            <a:off x="345849" y="2828835"/>
            <a:ext cx="630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Quelles solutions avez-vous mises en place pour partager la valeur avec les collaborateurs (prime d’intéressement, de participation, actionnariat salariés…) ?</a:t>
            </a:r>
          </a:p>
        </p:txBody>
      </p:sp>
    </p:spTree>
    <p:extLst>
      <p:ext uri="{BB962C8B-B14F-4D97-AF65-F5344CB8AC3E}">
        <p14:creationId xmlns:p14="http://schemas.microsoft.com/office/powerpoint/2010/main" val="40148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60C6689-A4A9-4C3A-BF81-A6E49A396C7B}"/>
              </a:ext>
            </a:extLst>
          </p:cNvPr>
          <p:cNvSpPr txBox="1"/>
          <p:nvPr/>
        </p:nvSpPr>
        <p:spPr>
          <a:xfrm>
            <a:off x="3683725" y="829445"/>
            <a:ext cx="56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Questions marchés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CF80FB-EACD-445C-99DE-342B38B0095C}"/>
              </a:ext>
            </a:extLst>
          </p:cNvPr>
          <p:cNvSpPr txBox="1"/>
          <p:nvPr/>
        </p:nvSpPr>
        <p:spPr>
          <a:xfrm>
            <a:off x="532153" y="1466967"/>
            <a:ext cx="9152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Rencontrez-vous des difficultés d’accès au crédit ?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C3A4E1-B80B-465E-8358-8A7E79D1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4" y="6315723"/>
            <a:ext cx="2414225" cy="48772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3AB17D0C-F890-40CE-99DC-3EB014A969DB}"/>
              </a:ext>
            </a:extLst>
          </p:cNvPr>
          <p:cNvSpPr txBox="1"/>
          <p:nvPr/>
        </p:nvSpPr>
        <p:spPr>
          <a:xfrm>
            <a:off x="-407948" y="143539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Diagnostic de </a:t>
            </a:r>
            <a:r>
              <a:rPr lang="en-US" sz="40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maturité</a:t>
            </a:r>
            <a:r>
              <a:rPr lang="en-US" sz="40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RSE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B3F8A5-DABC-4755-86A9-9BEFEC77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2" y="2208189"/>
            <a:ext cx="4300788" cy="22613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3830DA9-F0B9-4D6D-A7C0-4421213405EE}"/>
              </a:ext>
            </a:extLst>
          </p:cNvPr>
          <p:cNvSpPr txBox="1"/>
          <p:nvPr/>
        </p:nvSpPr>
        <p:spPr>
          <a:xfrm>
            <a:off x="532153" y="2208189"/>
            <a:ext cx="630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des lignes de financement importantes qui arrivent à échéance dans les prochaines années et si oui, avez-vous entamé les discussions sur leurs conditions de renouvellement avec vos financeurs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2B2A7B-7FC2-4093-A6A9-124D6D6449AF}"/>
              </a:ext>
            </a:extLst>
          </p:cNvPr>
          <p:cNvSpPr txBox="1"/>
          <p:nvPr/>
        </p:nvSpPr>
        <p:spPr>
          <a:xfrm>
            <a:off x="532153" y="4934648"/>
            <a:ext cx="630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réalisé un benchmark de vos </a:t>
            </a:r>
            <a:r>
              <a:rPr lang="fr-FR" dirty="0" err="1"/>
              <a:t>reportings</a:t>
            </a:r>
            <a:r>
              <a:rPr lang="fr-FR" dirty="0"/>
              <a:t> (comptes, rapport de gestion…) avec vos concurrents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7DF4E8-A8CC-4554-85EF-9DE8C15B5F07}"/>
              </a:ext>
            </a:extLst>
          </p:cNvPr>
          <p:cNvSpPr txBox="1"/>
          <p:nvPr/>
        </p:nvSpPr>
        <p:spPr>
          <a:xfrm>
            <a:off x="532153" y="3688075"/>
            <a:ext cx="6303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Avez-vous subi des départs de collaborateurs, ou manqué des opportunités de recrutement au profit de vos concurrents ?</a:t>
            </a:r>
          </a:p>
        </p:txBody>
      </p:sp>
    </p:spTree>
    <p:extLst>
      <p:ext uri="{BB962C8B-B14F-4D97-AF65-F5344CB8AC3E}">
        <p14:creationId xmlns:p14="http://schemas.microsoft.com/office/powerpoint/2010/main" val="33150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7B2D36-BD48-45BD-83EE-9914ABE26DFB}"/>
              </a:ext>
            </a:extLst>
          </p:cNvPr>
          <p:cNvSpPr txBox="1"/>
          <p:nvPr/>
        </p:nvSpPr>
        <p:spPr>
          <a:xfrm>
            <a:off x="235808" y="1194290"/>
            <a:ext cx="1172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Trois sujets non sectoriels : Environnement, Social, Gouvernance, eux-mêmes déclinés en enjeux et sous-enjeux 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6D6402A-BC60-4420-8D9C-F32571E4C916}"/>
              </a:ext>
            </a:extLst>
          </p:cNvPr>
          <p:cNvSpPr txBox="1"/>
          <p:nvPr/>
        </p:nvSpPr>
        <p:spPr>
          <a:xfrm>
            <a:off x="-192517" y="367127"/>
            <a:ext cx="10393680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-175" normalizeH="0" baseline="0" noProof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 rapport à la DPEF</a:t>
            </a:r>
            <a:endParaRPr kumimoji="0" lang="en-US" sz="3800" b="1" i="0" u="none" strike="noStrike" kern="1200" cap="none" spc="-175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F927B7-74B9-4072-ADB6-811E95134168}"/>
              </a:ext>
            </a:extLst>
          </p:cNvPr>
          <p:cNvSpPr txBox="1"/>
          <p:nvPr/>
        </p:nvSpPr>
        <p:spPr>
          <a:xfrm>
            <a:off x="235808" y="3495822"/>
            <a:ext cx="5205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  <a:latin typeface="Trebuchet MS" panose="020B0603020202020204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La CSRD implique d’être plus exhaustif et plus précis (1144 informations qualitatives et quantitatives);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28A4F09-EDD9-4C84-8FCE-3F733858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3" y="6247012"/>
            <a:ext cx="2414225" cy="4877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42B8439-A50D-45F8-B9B9-326CD9519FB4}"/>
              </a:ext>
            </a:extLst>
          </p:cNvPr>
          <p:cNvSpPr txBox="1"/>
          <p:nvPr/>
        </p:nvSpPr>
        <p:spPr>
          <a:xfrm>
            <a:off x="162025" y="2067716"/>
            <a:ext cx="5205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>
                <a:solidFill>
                  <a:srgbClr val="FF0000"/>
                </a:solidFill>
                <a:latin typeface="Trebuchet MS" panose="020B0603020202020204"/>
              </a:rPr>
              <a:t>La CSRD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Intègre le concept de double matérialité avec une emphase sur le climat et la nécessité de produire un BEGES sur les 3 scopes;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5FEE31-120A-4A81-BBAA-D2CD1DF2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66" y="2155784"/>
            <a:ext cx="6281126" cy="30954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137CFBD-A54B-4601-B1B2-3A73EBA19D95}"/>
              </a:ext>
            </a:extLst>
          </p:cNvPr>
          <p:cNvSpPr txBox="1"/>
          <p:nvPr/>
        </p:nvSpPr>
        <p:spPr>
          <a:xfrm>
            <a:off x="3671925" y="5614488"/>
            <a:ext cx="4724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  <a:latin typeface="Trebuchet MS" panose="020B0603020202020204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Nécessité de justifier la mise de côté de certains enjeux en particulier climatiques.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ADD9D2-C9F1-4180-A844-FE42139AE4B7}"/>
              </a:ext>
            </a:extLst>
          </p:cNvPr>
          <p:cNvSpPr txBox="1"/>
          <p:nvPr/>
        </p:nvSpPr>
        <p:spPr>
          <a:xfrm>
            <a:off x="235807" y="4579766"/>
            <a:ext cx="4806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  <a:latin typeface="Trebuchet MS" panose="020B0603020202020204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Information doivent figurer dans le rapport de gestion et </a:t>
            </a:r>
            <a:r>
              <a:rPr lang="fr-FR" b="1" dirty="0" err="1">
                <a:solidFill>
                  <a:srgbClr val="FF0000"/>
                </a:solidFill>
              </a:rPr>
              <a:t>reporting</a:t>
            </a:r>
            <a:r>
              <a:rPr lang="fr-FR" b="1" dirty="0">
                <a:solidFill>
                  <a:srgbClr val="FF0000"/>
                </a:solidFill>
              </a:rPr>
              <a:t> via une matrice digitale standard;</a:t>
            </a:r>
          </a:p>
        </p:txBody>
      </p:sp>
    </p:spTree>
    <p:extLst>
      <p:ext uri="{BB962C8B-B14F-4D97-AF65-F5344CB8AC3E}">
        <p14:creationId xmlns:p14="http://schemas.microsoft.com/office/powerpoint/2010/main" val="24442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924" y="787728"/>
            <a:ext cx="10393680" cy="5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7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Merci de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votre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attention 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8845" y="2288087"/>
            <a:ext cx="10393680" cy="91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77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287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QUESTIONS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F3E9FA-BE31-45C2-B540-E985FD3D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95" y="5379172"/>
            <a:ext cx="6956139" cy="1396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25D67D3-D64B-4667-B293-92565083AD43}"/>
              </a:ext>
            </a:extLst>
          </p:cNvPr>
          <p:cNvSpPr txBox="1"/>
          <p:nvPr/>
        </p:nvSpPr>
        <p:spPr>
          <a:xfrm>
            <a:off x="404949" y="5303983"/>
            <a:ext cx="10393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Sur les 500 PME et ETI notées par </a:t>
            </a:r>
            <a:r>
              <a:rPr lang="fr-FR" dirty="0" err="1"/>
              <a:t>Inbonis</a:t>
            </a:r>
            <a:r>
              <a:rPr lang="fr-FR" dirty="0"/>
              <a:t>, seules les entreprises avec une bonne gestion des risques ESG arrivent à être notées BBB.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09DE530-2781-4617-9950-DFEDF42189EB}"/>
              </a:ext>
            </a:extLst>
          </p:cNvPr>
          <p:cNvSpPr txBox="1"/>
          <p:nvPr/>
        </p:nvSpPr>
        <p:spPr>
          <a:xfrm>
            <a:off x="-254406" y="127846"/>
            <a:ext cx="10393680" cy="5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Pourquoi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faire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auditer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données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extra-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financières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702E27-F019-44B1-98C5-3E687301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2" y="6266587"/>
            <a:ext cx="2414225" cy="4877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5F905CF-D1C2-4F2C-9CD9-534F7F197675}"/>
              </a:ext>
            </a:extLst>
          </p:cNvPr>
          <p:cNvSpPr txBox="1"/>
          <p:nvPr/>
        </p:nvSpPr>
        <p:spPr>
          <a:xfrm>
            <a:off x="379794" y="926034"/>
            <a:ext cx="810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CSRD va concerner directement 6 500 entreprises en France.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26007F-3AC4-45FC-BF57-3DA4F07A3777}"/>
              </a:ext>
            </a:extLst>
          </p:cNvPr>
          <p:cNvSpPr txBox="1"/>
          <p:nvPr/>
        </p:nvSpPr>
        <p:spPr>
          <a:xfrm>
            <a:off x="404949" y="1414212"/>
            <a:ext cx="99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Elle embarque l’écosystème de ces sociétés, dont les fournisseurs disposant d’un CAC.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47B69-DEEB-4686-80A7-B16B50B2F8F1}"/>
              </a:ext>
            </a:extLst>
          </p:cNvPr>
          <p:cNvSpPr txBox="1"/>
          <p:nvPr/>
        </p:nvSpPr>
        <p:spPr>
          <a:xfrm>
            <a:off x="404949" y="1954873"/>
            <a:ext cx="9586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Selon le magazine DAF MAG : </a:t>
            </a:r>
          </a:p>
          <a:p>
            <a:r>
              <a:rPr lang="fr-FR" dirty="0"/>
              <a:t>• 2/3 des PME et ETI considèrent l’ESG comme une opportunité de croissance ; </a:t>
            </a:r>
          </a:p>
          <a:p>
            <a:r>
              <a:rPr lang="fr-FR" dirty="0"/>
              <a:t>•  50% d’entre elles ont déjà engagé une démarche de </a:t>
            </a:r>
            <a:r>
              <a:rPr lang="fr-FR" dirty="0" err="1"/>
              <a:t>reporting</a:t>
            </a:r>
            <a:r>
              <a:rPr lang="fr-FR" dirty="0"/>
              <a:t> extra-financier.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5CF188-36F9-4412-AD9D-B65F28FED598}"/>
              </a:ext>
            </a:extLst>
          </p:cNvPr>
          <p:cNvSpPr txBox="1"/>
          <p:nvPr/>
        </p:nvSpPr>
        <p:spPr>
          <a:xfrm>
            <a:off x="404949" y="3069910"/>
            <a:ext cx="1178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risques environnementaux constituent une menace business pour plus de 30% d'ETI et PME de croissance.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E3C569-34F7-45A9-998C-56713108D5AA}"/>
              </a:ext>
            </a:extLst>
          </p:cNvPr>
          <p:cNvSpPr txBox="1"/>
          <p:nvPr/>
        </p:nvSpPr>
        <p:spPr>
          <a:xfrm>
            <a:off x="404949" y="3630949"/>
            <a:ext cx="1068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3 710 d'entre elles ont une exposition très élevée à au moins un des risques environnementaux.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44AA47-8E7B-4619-AC39-E69BD0CF41E8}"/>
              </a:ext>
            </a:extLst>
          </p:cNvPr>
          <p:cNvSpPr txBox="1"/>
          <p:nvPr/>
        </p:nvSpPr>
        <p:spPr>
          <a:xfrm>
            <a:off x="404949" y="4263943"/>
            <a:ext cx="1052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Selon </a:t>
            </a:r>
            <a:r>
              <a:rPr lang="fr-FR" dirty="0" err="1"/>
              <a:t>Inbonis</a:t>
            </a:r>
            <a:r>
              <a:rPr lang="fr-FR" dirty="0"/>
              <a:t>, 53% des entreprises avec une bonne gestion des risques ESG ont une notation de crédit BB ou supérieure contre seulement 18% quand leur gestion des risques ESG est jugée insuffisante.</a:t>
            </a:r>
          </a:p>
        </p:txBody>
      </p:sp>
    </p:spTree>
    <p:extLst>
      <p:ext uri="{BB962C8B-B14F-4D97-AF65-F5344CB8AC3E}">
        <p14:creationId xmlns:p14="http://schemas.microsoft.com/office/powerpoint/2010/main" val="42716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83237" y="217979"/>
            <a:ext cx="10393680" cy="5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Pourquoi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faire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auditer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données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extra-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financières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35" y="6281633"/>
            <a:ext cx="2419040" cy="48550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62645A4-BD7F-48BE-902D-CAE1D9C1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3999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035620A-CFBA-4690-B20D-829745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49163"/>
            <a:ext cx="6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22D39"/>
                </a:solidFill>
                <a:effectLst/>
                <a:latin typeface="brGpKwGgENKrI4jASmRpphe6_customgenially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F6408C9-A8C4-40D7-968C-68B5C0C36BF0}"/>
              </a:ext>
            </a:extLst>
          </p:cNvPr>
          <p:cNvSpPr txBox="1"/>
          <p:nvPr/>
        </p:nvSpPr>
        <p:spPr>
          <a:xfrm>
            <a:off x="619956" y="4221630"/>
            <a:ext cx="10817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dirty="0"/>
              <a:t>Ainsi, avec la vérification, le </a:t>
            </a:r>
            <a:r>
              <a:rPr lang="fr-FR" dirty="0" err="1"/>
              <a:t>reporting</a:t>
            </a:r>
            <a:r>
              <a:rPr lang="fr-FR" dirty="0"/>
              <a:t> extra-financier s’inscrit dans un processus d’amélioration continue et devrait contribuer ainsi à renforcer la mise en œuvre de la RSE, levier de performance.</a:t>
            </a:r>
          </a:p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A70E440-D1A2-481C-A85A-AD0F1B4F5451}"/>
              </a:ext>
            </a:extLst>
          </p:cNvPr>
          <p:cNvSpPr txBox="1">
            <a:spLocks/>
          </p:cNvSpPr>
          <p:nvPr/>
        </p:nvSpPr>
        <p:spPr>
          <a:xfrm>
            <a:off x="1513775" y="5698958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y aura ceux qui subissent la législation et ceux qui l’auront anticipée.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FE6629-4765-48E9-8607-A07C9AF44EB0}"/>
              </a:ext>
            </a:extLst>
          </p:cNvPr>
          <p:cNvSpPr txBox="1"/>
          <p:nvPr/>
        </p:nvSpPr>
        <p:spPr>
          <a:xfrm>
            <a:off x="577056" y="1335300"/>
            <a:ext cx="767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Crédibiliser l’information et la communication extra-financières de l’entreprise et valider le respect du cadre légal.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19DB8C-3EDD-4CBC-A297-4F6A5B2BBD0F}"/>
              </a:ext>
            </a:extLst>
          </p:cNvPr>
          <p:cNvSpPr txBox="1"/>
          <p:nvPr/>
        </p:nvSpPr>
        <p:spPr>
          <a:xfrm>
            <a:off x="619956" y="2228671"/>
            <a:ext cx="906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 travers de ses diligences au niveau </a:t>
            </a:r>
            <a:r>
              <a:rPr lang="fr-FR" dirty="0" err="1"/>
              <a:t>corporate</a:t>
            </a:r>
            <a:r>
              <a:rPr lang="fr-FR" dirty="0"/>
              <a:t> et au niveau des sites audités, la vérification va contribuer à l’amélioration des systèmes de management de l’entreprise.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87A731-9A60-4E89-8979-8B6012BA037C}"/>
              </a:ext>
            </a:extLst>
          </p:cNvPr>
          <p:cNvSpPr txBox="1"/>
          <p:nvPr/>
        </p:nvSpPr>
        <p:spPr>
          <a:xfrm>
            <a:off x="619956" y="3382087"/>
            <a:ext cx="895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vérification challenge le </a:t>
            </a:r>
            <a:r>
              <a:rPr lang="fr-FR" dirty="0" err="1"/>
              <a:t>reporting</a:t>
            </a:r>
            <a:r>
              <a:rPr lang="fr-FR" dirty="0"/>
              <a:t> de l’entreprise. Elle contribue à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Impliquer les équipes de </a:t>
            </a:r>
            <a:r>
              <a:rPr lang="fr-FR" dirty="0" err="1"/>
              <a:t>reporting</a:t>
            </a:r>
            <a:r>
              <a:rPr lang="fr-FR" dirty="0"/>
              <a:t>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Fiabiliser les procédures de </a:t>
            </a:r>
            <a:r>
              <a:rPr lang="fr-FR" dirty="0" err="1"/>
              <a:t>reporting</a:t>
            </a:r>
            <a:r>
              <a:rPr lang="fr-FR" dirty="0"/>
              <a:t>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Améliorer le référentiel d’indicateurs et le processus de collecte.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25562CC-2303-48F3-912D-D30FEA4EEDB2}"/>
              </a:ext>
            </a:extLst>
          </p:cNvPr>
          <p:cNvSpPr txBox="1"/>
          <p:nvPr/>
        </p:nvSpPr>
        <p:spPr>
          <a:xfrm>
            <a:off x="812582" y="1138074"/>
            <a:ext cx="7547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Eviter le greenwashing et ses conséquences pour l’entreprise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Risque d’image;</a:t>
            </a:r>
          </a:p>
          <a:p>
            <a:pPr marL="285750" indent="-285750">
              <a:buFontTx/>
              <a:buChar char="-"/>
            </a:pPr>
            <a:r>
              <a:rPr lang="fr-FR" dirty="0"/>
              <a:t>Risque juridique et financier.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14B7A1-0115-4D7B-AD9F-968B5F208498}"/>
              </a:ext>
            </a:extLst>
          </p:cNvPr>
          <p:cNvSpPr txBox="1"/>
          <p:nvPr/>
        </p:nvSpPr>
        <p:spPr>
          <a:xfrm>
            <a:off x="271048" y="2249993"/>
            <a:ext cx="76655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F3D56"/>
                </a:solidFill>
                <a:effectLst/>
                <a:latin typeface="+mj-lt"/>
              </a:rPr>
              <a:t>Le greenwashing</a:t>
            </a:r>
            <a:r>
              <a:rPr lang="fr-FR" b="0" i="0" dirty="0">
                <a:solidFill>
                  <a:srgbClr val="3F3D56"/>
                </a:solidFill>
                <a:effectLst/>
                <a:latin typeface="+mj-lt"/>
              </a:rPr>
              <a:t> (ou « </a:t>
            </a:r>
            <a:r>
              <a:rPr lang="fr-FR" b="0" i="0" dirty="0" err="1">
                <a:solidFill>
                  <a:srgbClr val="3F3D56"/>
                </a:solidFill>
                <a:effectLst/>
                <a:latin typeface="+mj-lt"/>
              </a:rPr>
              <a:t>éco-blanchiment</a:t>
            </a:r>
            <a:r>
              <a:rPr lang="fr-FR" b="0" i="0" dirty="0">
                <a:solidFill>
                  <a:srgbClr val="3F3D56"/>
                </a:solidFill>
                <a:effectLst/>
                <a:latin typeface="+mj-lt"/>
              </a:rPr>
              <a:t> », « verdissage » en français) est une méthode de marketing consistant à </a:t>
            </a:r>
            <a:r>
              <a:rPr lang="fr-FR" b="1" i="0" dirty="0">
                <a:solidFill>
                  <a:srgbClr val="3F3D56"/>
                </a:solidFill>
                <a:effectLst/>
                <a:latin typeface="+mj-lt"/>
              </a:rPr>
              <a:t>communiquer auprès du public en utilisant l’argument écologique de manière trompeuse</a:t>
            </a:r>
            <a:r>
              <a:rPr lang="fr-FR" b="0" i="0" dirty="0">
                <a:solidFill>
                  <a:srgbClr val="3F3D56"/>
                </a:solidFill>
                <a:effectLst/>
                <a:latin typeface="+mj-lt"/>
              </a:rPr>
              <a:t> pour améliorer son image. Les informations transmises sont ainsi une </a:t>
            </a:r>
            <a:r>
              <a:rPr lang="fr-FR" b="1" i="0" dirty="0">
                <a:solidFill>
                  <a:srgbClr val="3F3D56"/>
                </a:solidFill>
                <a:effectLst/>
                <a:latin typeface="+mj-lt"/>
              </a:rPr>
              <a:t>présentation déformée </a:t>
            </a:r>
            <a:r>
              <a:rPr lang="fr-FR" b="0" i="0" dirty="0">
                <a:solidFill>
                  <a:srgbClr val="3F3D56"/>
                </a:solidFill>
                <a:effectLst/>
                <a:latin typeface="+mj-lt"/>
              </a:rPr>
              <a:t>des faits et de la réalité. Cela peut aussi bien passer par le fond que par la forme. </a:t>
            </a:r>
            <a:endParaRPr lang="fr-FR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5506B6-6F50-4D93-8CA7-84F8A5EBD34F}"/>
              </a:ext>
            </a:extLst>
          </p:cNvPr>
          <p:cNvSpPr txBox="1"/>
          <p:nvPr/>
        </p:nvSpPr>
        <p:spPr>
          <a:xfrm>
            <a:off x="271048" y="4179592"/>
            <a:ext cx="7807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Il s’agit d’un délit. Aux sanctions existantes, la Loi Climat ajoute que l’amende peut être comprise entre 300 000€ et un montant représentant 80% des dépenses engagées pour la réalisation de la pratique commerciale trompeuse relative à l’environnement, contre 50% pour les autres pratiques délictueuses.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7110A8-9378-42F8-A6A8-097C483E2B88}"/>
              </a:ext>
            </a:extLst>
          </p:cNvPr>
          <p:cNvSpPr txBox="1"/>
          <p:nvPr/>
        </p:nvSpPr>
        <p:spPr>
          <a:xfrm>
            <a:off x="8475306" y="1753627"/>
            <a:ext cx="3150575" cy="116955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Accusé de pratiques commerciales trompeuses « utilisation abusive du terme « neutralité carbone » et promotion des vertus écologiques du gaz et des  agrocarburants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093ABD-2CC1-433B-859D-446E9E23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97" y="3429000"/>
            <a:ext cx="3613096" cy="26376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8CFD920-4674-4E33-B92E-8E66B94E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9" y="6280524"/>
            <a:ext cx="2414225" cy="48772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86FC7DEA-5718-47EE-85D0-4667CA11B964}"/>
              </a:ext>
            </a:extLst>
          </p:cNvPr>
          <p:cNvSpPr txBox="1"/>
          <p:nvPr/>
        </p:nvSpPr>
        <p:spPr>
          <a:xfrm>
            <a:off x="-283237" y="217979"/>
            <a:ext cx="10393680" cy="5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Pourquoi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faire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auditer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données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extra-</a:t>
            </a:r>
            <a:r>
              <a:rPr lang="en-US" sz="32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financières</a:t>
            </a:r>
            <a:r>
              <a:rPr lang="en-US" sz="32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5352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8" y="6365289"/>
            <a:ext cx="2419040" cy="48550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62645A4-BD7F-48BE-902D-CAE1D9C1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3999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035620A-CFBA-4690-B20D-829745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49163"/>
            <a:ext cx="6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22D39"/>
                </a:solidFill>
                <a:effectLst/>
                <a:latin typeface="brGpKwGgENKrI4jASmRpphe6_customgenially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961884-9D2C-4E49-B909-3F70D946806A}"/>
              </a:ext>
            </a:extLst>
          </p:cNvPr>
          <p:cNvSpPr txBox="1"/>
          <p:nvPr/>
        </p:nvSpPr>
        <p:spPr>
          <a:xfrm>
            <a:off x="856571" y="3017667"/>
            <a:ext cx="852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Améliorer sa marque employeur dans une contexte d’exigences en matières environnementale et sociale des nouveaux talents (les milléniales représentaient 50 % de la population mondiale en 2020).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2E7AA2-1080-4B53-A1F3-2C8F28C22640}"/>
              </a:ext>
            </a:extLst>
          </p:cNvPr>
          <p:cNvSpPr txBox="1"/>
          <p:nvPr/>
        </p:nvSpPr>
        <p:spPr>
          <a:xfrm>
            <a:off x="2029938" y="4932744"/>
            <a:ext cx="556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Une opportunité en terme de business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3A2DED-E803-4326-908A-5966460F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57" y="4245140"/>
            <a:ext cx="2236982" cy="22369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45DEEF43-F1A0-4213-8C6B-4E66227387D8}"/>
              </a:ext>
            </a:extLst>
          </p:cNvPr>
          <p:cNvSpPr txBox="1"/>
          <p:nvPr/>
        </p:nvSpPr>
        <p:spPr>
          <a:xfrm>
            <a:off x="-283237" y="217979"/>
            <a:ext cx="10393680" cy="54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Pourquoi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intégrer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l’audit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des </a:t>
            </a: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données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extra-</a:t>
            </a: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financières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dans son </a:t>
            </a:r>
            <a:r>
              <a:rPr lang="en-US" sz="25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offre</a:t>
            </a:r>
            <a:r>
              <a:rPr lang="en-US" sz="25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E4E7BE-0FD0-46BF-92CD-73D3A58A0651}"/>
              </a:ext>
            </a:extLst>
          </p:cNvPr>
          <p:cNvSpPr txBox="1"/>
          <p:nvPr/>
        </p:nvSpPr>
        <p:spPr>
          <a:xfrm>
            <a:off x="856571" y="1326292"/>
            <a:ext cx="839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Capter de nouveaux clients soumis ou pas aux nouvelles obligations réglementaires en matière de déclarations d’informations extra-financières;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03DA58-424F-4A86-BA1C-F0343DA590ED}"/>
              </a:ext>
            </a:extLst>
          </p:cNvPr>
          <p:cNvSpPr txBox="1"/>
          <p:nvPr/>
        </p:nvSpPr>
        <p:spPr>
          <a:xfrm rot="10800000" flipH="1" flipV="1">
            <a:off x="856571" y="2371335"/>
            <a:ext cx="86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Retenir des clients qui rentrent dans la cadre la CSRD (risque de non renouvellement des mandats);</a:t>
            </a:r>
          </a:p>
        </p:txBody>
      </p:sp>
    </p:spTree>
    <p:extLst>
      <p:ext uri="{BB962C8B-B14F-4D97-AF65-F5344CB8AC3E}">
        <p14:creationId xmlns:p14="http://schemas.microsoft.com/office/powerpoint/2010/main" val="26536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81" y="2113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Qui </a:t>
            </a: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peut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auditer</a:t>
            </a:r>
            <a:r>
              <a:rPr lang="en-US" sz="4400" b="1" spc="-17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6440E9-78D6-4EA4-9DE7-AC006679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8" y="6365289"/>
            <a:ext cx="2419040" cy="48550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62645A4-BD7F-48BE-902D-CAE1D9C1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2817" y="3999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035620A-CFBA-4690-B20D-829745E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957" y="4149163"/>
            <a:ext cx="6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22D39"/>
                </a:solidFill>
                <a:effectLst/>
                <a:latin typeface="brGpKwGgENKrI4jASmRpphe6_customgenially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44EBF1-3C1C-4DA7-B56E-823F45CCC680}"/>
              </a:ext>
            </a:extLst>
          </p:cNvPr>
          <p:cNvSpPr txBox="1"/>
          <p:nvPr/>
        </p:nvSpPr>
        <p:spPr>
          <a:xfrm>
            <a:off x="302197" y="1160042"/>
            <a:ext cx="79185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commissaires aux comptes, qui se conforment à des normes et contraintes professionnelles strictes, y compris un code de déontologie et une obligation de rendre compte à un régulateur sont dispensés de l'accréditation COFRAC comme le Garde des Sceaux l'a confirmé publiquement lors des Assises de la profession en décembre 2022.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1790D2-6C94-4B63-9D09-56F25A5E1DCC}"/>
              </a:ext>
            </a:extLst>
          </p:cNvPr>
          <p:cNvSpPr txBox="1"/>
          <p:nvPr/>
        </p:nvSpPr>
        <p:spPr>
          <a:xfrm>
            <a:off x="1284303" y="5586168"/>
            <a:ext cx="9889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Devront obtenir l’accréditation COFRAC (norme ISO 17029) - Vérification des conditions d'accréditation, tous les 15 mois.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3BCD51-A36A-4EE8-878A-8FE89778DA75}"/>
              </a:ext>
            </a:extLst>
          </p:cNvPr>
          <p:cNvSpPr txBox="1"/>
          <p:nvPr/>
        </p:nvSpPr>
        <p:spPr>
          <a:xfrm>
            <a:off x="8550996" y="1489982"/>
            <a:ext cx="3252969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Actuellement, sur les 36 OTI accrédités, 8 seulement sont des sociétés non CAC.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C32BAA-117D-45CB-86F6-D3238D5D511D}"/>
              </a:ext>
            </a:extLst>
          </p:cNvPr>
          <p:cNvSpPr txBox="1"/>
          <p:nvPr/>
        </p:nvSpPr>
        <p:spPr>
          <a:xfrm>
            <a:off x="302197" y="2940207"/>
            <a:ext cx="103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Prestataires de Services d’Assurance Indépendants (PSAI), </a:t>
            </a:r>
            <a:r>
              <a:rPr lang="fr-FR" dirty="0" err="1"/>
              <a:t>yc</a:t>
            </a:r>
            <a:r>
              <a:rPr lang="fr-FR" dirty="0"/>
              <a:t> les experts-comptables  membres de </a:t>
            </a:r>
            <a:r>
              <a:rPr lang="fr-FR" dirty="0" err="1"/>
              <a:t>Filiance</a:t>
            </a:r>
            <a:r>
              <a:rPr lang="fr-FR" dirty="0"/>
              <a:t>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6731D0-A94D-483E-B3E6-94889B02EE26}"/>
              </a:ext>
            </a:extLst>
          </p:cNvPr>
          <p:cNvSpPr txBox="1"/>
          <p:nvPr/>
        </p:nvSpPr>
        <p:spPr>
          <a:xfrm>
            <a:off x="1706056" y="3666582"/>
            <a:ext cx="981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Seront soumis au secret professionnel et à l'obligation de révélation des faits délictueux ;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5A1AFF-96A3-45E4-BEDB-8855A57FDD04}"/>
              </a:ext>
            </a:extLst>
          </p:cNvPr>
          <p:cNvSpPr txBox="1"/>
          <p:nvPr/>
        </p:nvSpPr>
        <p:spPr>
          <a:xfrm>
            <a:off x="1688300" y="4129560"/>
            <a:ext cx="9679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Devront déclarer les signataires personnes physiques (ingénieur, technicien, etc.) qui engageront leur propre responsabilité, indépendamment de la responsabilité de la personne morale 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4A8DE6-05E5-4F11-90AD-6AF4FE6AF509}"/>
              </a:ext>
            </a:extLst>
          </p:cNvPr>
          <p:cNvSpPr txBox="1"/>
          <p:nvPr/>
        </p:nvSpPr>
        <p:spPr>
          <a:xfrm>
            <a:off x="1706056" y="5098858"/>
            <a:ext cx="917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Seront assujettis aux même règles déontologiques que celles des CAC ;</a:t>
            </a:r>
          </a:p>
        </p:txBody>
      </p:sp>
    </p:spTree>
    <p:extLst>
      <p:ext uri="{BB962C8B-B14F-4D97-AF65-F5344CB8AC3E}">
        <p14:creationId xmlns:p14="http://schemas.microsoft.com/office/powerpoint/2010/main" val="16703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3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1DB84AD-D8F5-492F-8C89-7F5E7D935C12}"/>
              </a:ext>
            </a:extLst>
          </p:cNvPr>
          <p:cNvSpPr txBox="1">
            <a:spLocks/>
          </p:cNvSpPr>
          <p:nvPr/>
        </p:nvSpPr>
        <p:spPr>
          <a:xfrm>
            <a:off x="317673" y="3240427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Augmentation des ressources qui se consacreront à cette nouvelle mission de contrôle des diligences des vérificateurs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B9B61-F2EF-4EE1-9009-58AF05E0380D}"/>
              </a:ext>
            </a:extLst>
          </p:cNvPr>
          <p:cNvSpPr txBox="1"/>
          <p:nvPr/>
        </p:nvSpPr>
        <p:spPr>
          <a:xfrm>
            <a:off x="-91565" y="364031"/>
            <a:ext cx="103936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 b="1" spc="-175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Régulation</a:t>
            </a:r>
            <a:endParaRPr lang="en-US" sz="4400" b="1" spc="-175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77F782-43F2-4B85-BF83-3B12A960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341" y="364031"/>
            <a:ext cx="2600325" cy="1762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A1ED21-DF65-4626-B6C1-AF567FB3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53" y="6006247"/>
            <a:ext cx="2414225" cy="4877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3133F0-A170-4738-8336-2727B2B2D267}"/>
              </a:ext>
            </a:extLst>
          </p:cNvPr>
          <p:cNvSpPr txBox="1"/>
          <p:nvPr/>
        </p:nvSpPr>
        <p:spPr>
          <a:xfrm>
            <a:off x="286717" y="1463716"/>
            <a:ext cx="78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Supervision de cette nouvelle mission des CAC assurée par le H3C, qui sera renommé la H2A (Haute Autorité de l’Audit)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4BD401-7A18-4A38-9B34-46591B6FF746}"/>
              </a:ext>
            </a:extLst>
          </p:cNvPr>
          <p:cNvSpPr txBox="1"/>
          <p:nvPr/>
        </p:nvSpPr>
        <p:spPr>
          <a:xfrm>
            <a:off x="286717" y="2271013"/>
            <a:ext cx="956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Intégration de compétences en matière de durabilité et de transformation écologique au collège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13CFA5-4323-4AF9-BFB4-E2F7C3CF6F3F}"/>
              </a:ext>
            </a:extLst>
          </p:cNvPr>
          <p:cNvSpPr txBox="1"/>
          <p:nvPr/>
        </p:nvSpPr>
        <p:spPr>
          <a:xfrm>
            <a:off x="286717" y="4245645"/>
            <a:ext cx="1001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Modification des processus de normalisation, avec deux commissions distinctes : l'une pour la normalisation des textes de l'audit financier, et une autre pour la normalisation en matière de durabilité</a:t>
            </a:r>
          </a:p>
        </p:txBody>
      </p:sp>
    </p:spTree>
    <p:extLst>
      <p:ext uri="{BB962C8B-B14F-4D97-AF65-F5344CB8AC3E}">
        <p14:creationId xmlns:p14="http://schemas.microsoft.com/office/powerpoint/2010/main" val="31288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9928</TotalTime>
  <Words>2989</Words>
  <Application>Microsoft Office PowerPoint</Application>
  <PresentationFormat>Grand écran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brGpKwGgENKrI4jASmRpphe6_customgenially</vt:lpstr>
      <vt:lpstr>Calibri</vt:lpstr>
      <vt:lpstr>Courier New</vt:lpstr>
      <vt:lpstr>Lucida Grande</vt:lpstr>
      <vt:lpstr>Open Sans</vt:lpstr>
      <vt:lpstr>Tahoma</vt:lpstr>
      <vt:lpstr>Trebuchet MS</vt:lpstr>
      <vt:lpstr>Wingdings</vt:lpstr>
      <vt:lpstr>Wingdings 3</vt:lpstr>
      <vt:lpstr>Facette</vt:lpstr>
      <vt:lpstr>BIENVENUE  Auditer des données extra-financières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votre formation RSE Webinaire n°1 : Les fondamentaux</dc:title>
  <dc:creator>Géraldine Karbouch</dc:creator>
  <cp:lastModifiedBy>Géraldine Karbouch</cp:lastModifiedBy>
  <cp:revision>174</cp:revision>
  <dcterms:created xsi:type="dcterms:W3CDTF">2023-03-03T14:40:06Z</dcterms:created>
  <dcterms:modified xsi:type="dcterms:W3CDTF">2023-09-19T06:37:55Z</dcterms:modified>
</cp:coreProperties>
</file>