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2"/>
  </p:notesMasterIdLst>
  <p:sldIdLst>
    <p:sldId id="256" r:id="rId2"/>
    <p:sldId id="258" r:id="rId3"/>
    <p:sldId id="314" r:id="rId4"/>
    <p:sldId id="345" r:id="rId5"/>
    <p:sldId id="319" r:id="rId6"/>
    <p:sldId id="384" r:id="rId7"/>
    <p:sldId id="375" r:id="rId8"/>
    <p:sldId id="383" r:id="rId9"/>
    <p:sldId id="324" r:id="rId10"/>
    <p:sldId id="328" r:id="rId11"/>
    <p:sldId id="315" r:id="rId12"/>
    <p:sldId id="317" r:id="rId13"/>
    <p:sldId id="325" r:id="rId14"/>
    <p:sldId id="327" r:id="rId15"/>
    <p:sldId id="332" r:id="rId16"/>
    <p:sldId id="376" r:id="rId17"/>
    <p:sldId id="372" r:id="rId18"/>
    <p:sldId id="377" r:id="rId19"/>
    <p:sldId id="352" r:id="rId20"/>
    <p:sldId id="378" r:id="rId21"/>
    <p:sldId id="320" r:id="rId22"/>
    <p:sldId id="361" r:id="rId23"/>
    <p:sldId id="364" r:id="rId24"/>
    <p:sldId id="363" r:id="rId25"/>
    <p:sldId id="362" r:id="rId26"/>
    <p:sldId id="368" r:id="rId27"/>
    <p:sldId id="382" r:id="rId28"/>
    <p:sldId id="371" r:id="rId29"/>
    <p:sldId id="369"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E892A62-602D-422E-B0B1-F147EEF8DF39}">
          <p14:sldIdLst>
            <p14:sldId id="256"/>
            <p14:sldId id="258"/>
            <p14:sldId id="314"/>
            <p14:sldId id="345"/>
            <p14:sldId id="319"/>
            <p14:sldId id="384"/>
            <p14:sldId id="375"/>
            <p14:sldId id="383"/>
            <p14:sldId id="324"/>
            <p14:sldId id="328"/>
            <p14:sldId id="315"/>
            <p14:sldId id="317"/>
            <p14:sldId id="325"/>
            <p14:sldId id="327"/>
            <p14:sldId id="332"/>
            <p14:sldId id="376"/>
            <p14:sldId id="372"/>
            <p14:sldId id="377"/>
            <p14:sldId id="352"/>
            <p14:sldId id="378"/>
            <p14:sldId id="320"/>
            <p14:sldId id="361"/>
            <p14:sldId id="364"/>
            <p14:sldId id="363"/>
            <p14:sldId id="362"/>
            <p14:sldId id="368"/>
            <p14:sldId id="382"/>
            <p14:sldId id="371"/>
            <p14:sldId id="369"/>
            <p14:sldId id="286"/>
          </p14:sldIdLst>
        </p14:section>
        <p14:section name="Section sans titre" id="{470D8A26-F405-4470-A9CF-5DC786473E9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ldine Karbouch" initials="GK" lastIdx="1" clrIdx="0">
    <p:extLst>
      <p:ext uri="{19B8F6BF-5375-455C-9EA6-DF929625EA0E}">
        <p15:presenceInfo xmlns:p15="http://schemas.microsoft.com/office/powerpoint/2012/main" userId="73e95901cd2dd8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1F9584"/>
    <a:srgbClr val="CCECFF"/>
    <a:srgbClr val="8FDF8D"/>
    <a:srgbClr val="3399FF"/>
    <a:srgbClr val="0072C8"/>
    <a:srgbClr val="00589A"/>
    <a:srgbClr val="28C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3" autoAdjust="0"/>
    <p:restoredTop sz="94660"/>
  </p:normalViewPr>
  <p:slideViewPr>
    <p:cSldViewPr snapToGrid="0">
      <p:cViewPr varScale="1">
        <p:scale>
          <a:sx n="110" d="100"/>
          <a:sy n="110"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8CBC1-B011-47DF-99E2-C9153991D1CA}" type="datetimeFigureOut">
              <a:rPr lang="fr-FR" smtClean="0"/>
              <a:t>07/09/2023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C1335-9138-4CC8-83B8-11A315F9A0D7}" type="slidenum">
              <a:rPr lang="fr-FR" smtClean="0"/>
              <a:t>‹N°›</a:t>
            </a:fld>
            <a:endParaRPr lang="fr-FR"/>
          </a:p>
        </p:txBody>
      </p:sp>
    </p:spTree>
    <p:extLst>
      <p:ext uri="{BB962C8B-B14F-4D97-AF65-F5344CB8AC3E}">
        <p14:creationId xmlns:p14="http://schemas.microsoft.com/office/powerpoint/2010/main" val="37784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41031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82240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846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62140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581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96618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72063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9035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6453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07/09/2023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79583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8B6E399-9F04-413C-AAA4-FE63E207DC6D}" type="datetimeFigureOut">
              <a:rPr lang="fr-FR" smtClean="0"/>
              <a:t>07/09/2023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5087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8B6E399-9F04-413C-AAA4-FE63E207DC6D}" type="datetimeFigureOut">
              <a:rPr lang="fr-FR" smtClean="0"/>
              <a:t>07/09/2023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26390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8B6E399-9F04-413C-AAA4-FE63E207DC6D}" type="datetimeFigureOut">
              <a:rPr lang="fr-FR" smtClean="0"/>
              <a:t>07/09/2023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40187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6E399-9F04-413C-AAA4-FE63E207DC6D}" type="datetimeFigureOut">
              <a:rPr lang="fr-FR" smtClean="0"/>
              <a:t>07/09/2023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1231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07/09/2023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5838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07/09/2023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34806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B6E399-9F04-413C-AAA4-FE63E207DC6D}" type="datetimeFigureOut">
              <a:rPr lang="fr-FR" smtClean="0"/>
              <a:t>07/09/2023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4DA99F-0712-47E9-A6A6-179781919E12}" type="slidenum">
              <a:rPr lang="fr-FR" smtClean="0"/>
              <a:t>‹N°›</a:t>
            </a:fld>
            <a:endParaRPr lang="fr-FR"/>
          </a:p>
        </p:txBody>
      </p:sp>
    </p:spTree>
    <p:extLst>
      <p:ext uri="{BB962C8B-B14F-4D97-AF65-F5344CB8AC3E}">
        <p14:creationId xmlns:p14="http://schemas.microsoft.com/office/powerpoint/2010/main" val="8625014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98293-F324-413E-A3A2-C41A532F03A7}"/>
              </a:ext>
            </a:extLst>
          </p:cNvPr>
          <p:cNvSpPr>
            <a:spLocks noGrp="1"/>
          </p:cNvSpPr>
          <p:nvPr>
            <p:ph type="ctrTitle"/>
          </p:nvPr>
        </p:nvSpPr>
        <p:spPr>
          <a:xfrm>
            <a:off x="176074" y="2109101"/>
            <a:ext cx="10668000" cy="2861893"/>
          </a:xfrm>
        </p:spPr>
        <p:txBody>
          <a:bodyPr>
            <a:normAutofit/>
          </a:bodyPr>
          <a:lstStyle/>
          <a:p>
            <a:pPr algn="ctr"/>
            <a:r>
              <a:rPr lang="fr-FR" sz="7200" dirty="0"/>
              <a:t>BIENVENUE</a:t>
            </a:r>
            <a:br>
              <a:rPr lang="fr-FR" sz="7200" dirty="0"/>
            </a:br>
            <a:br>
              <a:rPr lang="fr-FR" sz="4000" dirty="0"/>
            </a:br>
            <a:r>
              <a:rPr lang="fr-FR" sz="4000" b="1" dirty="0">
                <a:solidFill>
                  <a:srgbClr val="0070C0"/>
                </a:solidFill>
              </a:rPr>
              <a:t>Le </a:t>
            </a:r>
            <a:r>
              <a:rPr lang="fr-FR" sz="4000" b="1" dirty="0" err="1">
                <a:solidFill>
                  <a:srgbClr val="0070C0"/>
                </a:solidFill>
              </a:rPr>
              <a:t>reporting</a:t>
            </a:r>
            <a:r>
              <a:rPr lang="fr-FR" sz="4000" b="1" dirty="0">
                <a:solidFill>
                  <a:srgbClr val="0070C0"/>
                </a:solidFill>
              </a:rPr>
              <a:t> extra-financier</a:t>
            </a:r>
          </a:p>
        </p:txBody>
      </p:sp>
      <p:grpSp>
        <p:nvGrpSpPr>
          <p:cNvPr id="6" name="Groupe 5">
            <a:extLst>
              <a:ext uri="{FF2B5EF4-FFF2-40B4-BE49-F238E27FC236}">
                <a16:creationId xmlns:a16="http://schemas.microsoft.com/office/drawing/2014/main" id="{770E7552-8390-42F9-AE70-6D171DDBC771}"/>
              </a:ext>
            </a:extLst>
          </p:cNvPr>
          <p:cNvGrpSpPr/>
          <p:nvPr/>
        </p:nvGrpSpPr>
        <p:grpSpPr>
          <a:xfrm>
            <a:off x="1783666" y="557783"/>
            <a:ext cx="6960572" cy="1395578"/>
            <a:chOff x="1783666" y="557783"/>
            <a:chExt cx="6960572" cy="1395578"/>
          </a:xfrm>
        </p:grpSpPr>
        <p:pic>
          <p:nvPicPr>
            <p:cNvPr id="4" name="Image 3">
              <a:extLst>
                <a:ext uri="{FF2B5EF4-FFF2-40B4-BE49-F238E27FC236}">
                  <a16:creationId xmlns:a16="http://schemas.microsoft.com/office/drawing/2014/main" id="{C52DF78D-AC69-43D0-A4E0-2558472F7A02}"/>
                </a:ext>
              </a:extLst>
            </p:cNvPr>
            <p:cNvPicPr>
              <a:picLocks noChangeAspect="1"/>
            </p:cNvPicPr>
            <p:nvPr/>
          </p:nvPicPr>
          <p:blipFill>
            <a:blip r:embed="rId2"/>
            <a:stretch>
              <a:fillRect/>
            </a:stretch>
          </p:blipFill>
          <p:spPr>
            <a:xfrm>
              <a:off x="1783666" y="683155"/>
              <a:ext cx="2870257" cy="917860"/>
            </a:xfrm>
            <a:prstGeom prst="rect">
              <a:avLst/>
            </a:prstGeom>
          </p:spPr>
        </p:pic>
        <p:pic>
          <p:nvPicPr>
            <p:cNvPr id="5" name="Image 4">
              <a:extLst>
                <a:ext uri="{FF2B5EF4-FFF2-40B4-BE49-F238E27FC236}">
                  <a16:creationId xmlns:a16="http://schemas.microsoft.com/office/drawing/2014/main" id="{3D901C15-0DD6-496E-8284-4C056D297A44}"/>
                </a:ext>
              </a:extLst>
            </p:cNvPr>
            <p:cNvPicPr>
              <a:picLocks noChangeAspect="1"/>
            </p:cNvPicPr>
            <p:nvPr/>
          </p:nvPicPr>
          <p:blipFill>
            <a:blip r:embed="rId3"/>
            <a:stretch>
              <a:fillRect/>
            </a:stretch>
          </p:blipFill>
          <p:spPr>
            <a:xfrm>
              <a:off x="6234882" y="557783"/>
              <a:ext cx="2509356" cy="1395578"/>
            </a:xfrm>
            <a:prstGeom prst="rect">
              <a:avLst/>
            </a:prstGeom>
          </p:spPr>
        </p:pic>
      </p:grpSp>
    </p:spTree>
    <p:extLst>
      <p:ext uri="{BB962C8B-B14F-4D97-AF65-F5344CB8AC3E}">
        <p14:creationId xmlns:p14="http://schemas.microsoft.com/office/powerpoint/2010/main" val="130944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0678" y="87338"/>
            <a:ext cx="10393680" cy="615553"/>
          </a:xfrm>
          <a:prstGeom prst="rect">
            <a:avLst/>
          </a:prstGeom>
        </p:spPr>
        <p:txBody>
          <a:bodyPr lIns="0" tIns="0" rIns="0" bIns="0" rtlCol="0" anchor="t">
            <a:spAutoFit/>
          </a:bodyPr>
          <a:lstStyle/>
          <a:p>
            <a:pPr algn="ctr">
              <a:lnSpc>
                <a:spcPts val="4752"/>
              </a:lnSpc>
            </a:pPr>
            <a:r>
              <a:rPr lang="en-US" sz="4000" b="1" spc="-175" dirty="0">
                <a:solidFill>
                  <a:schemeClr val="accent1">
                    <a:lumMod val="75000"/>
                  </a:schemeClr>
                </a:solidFill>
                <a:latin typeface="+mj-lt"/>
              </a:rPr>
              <a:t>Cadre </a:t>
            </a:r>
            <a:r>
              <a:rPr lang="en-US" sz="4000" b="1" spc="-175" dirty="0" err="1">
                <a:solidFill>
                  <a:schemeClr val="accent1">
                    <a:lumMod val="75000"/>
                  </a:schemeClr>
                </a:solidFill>
                <a:latin typeface="+mj-lt"/>
              </a:rPr>
              <a:t>réglementaire</a:t>
            </a:r>
            <a:endParaRPr lang="en-US" sz="4000" b="1" spc="-175" dirty="0">
              <a:solidFill>
                <a:schemeClr val="accent1">
                  <a:lumMod val="75000"/>
                </a:schemeClr>
              </a:solidFill>
              <a:latin typeface="+mj-lt"/>
            </a:endParaRP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3B3BB2AF-9EB2-4CCC-83B6-ED0F404D9E67}"/>
              </a:ext>
            </a:extLst>
          </p:cNvPr>
          <p:cNvSpPr txBox="1"/>
          <p:nvPr/>
        </p:nvSpPr>
        <p:spPr>
          <a:xfrm>
            <a:off x="365889" y="1272278"/>
            <a:ext cx="9627113" cy="1200329"/>
          </a:xfrm>
          <a:prstGeom prst="rect">
            <a:avLst/>
          </a:prstGeom>
          <a:solidFill>
            <a:schemeClr val="accent5">
              <a:lumMod val="60000"/>
              <a:lumOff val="40000"/>
            </a:schemeClr>
          </a:solidFill>
        </p:spPr>
        <p:txBody>
          <a:bodyPr wrap="square">
            <a:spAutoFit/>
          </a:bodyPr>
          <a:lstStyle/>
          <a:p>
            <a:r>
              <a:rPr lang="fr-FR" b="1" dirty="0">
                <a:solidFill>
                  <a:schemeClr val="bg1"/>
                </a:solidFill>
              </a:rPr>
              <a:t>La NFRD (Non-Financial </a:t>
            </a:r>
            <a:r>
              <a:rPr lang="fr-FR" b="1" dirty="0" err="1">
                <a:solidFill>
                  <a:schemeClr val="bg1"/>
                </a:solidFill>
              </a:rPr>
              <a:t>Reporting</a:t>
            </a:r>
            <a:r>
              <a:rPr lang="fr-FR" b="1" dirty="0">
                <a:solidFill>
                  <a:schemeClr val="bg1"/>
                </a:solidFill>
              </a:rPr>
              <a:t> Directive) fixe les règles relatives à la divulgation d'informations extra-financières.</a:t>
            </a:r>
          </a:p>
          <a:p>
            <a:r>
              <a:rPr lang="fr-FR" b="1" dirty="0">
                <a:solidFill>
                  <a:schemeClr val="bg1"/>
                </a:solidFill>
              </a:rPr>
              <a:t>Les sociétés sont tenues d'inclure des états non financiers dans leurs rapports annuels depuis 2018.</a:t>
            </a:r>
          </a:p>
        </p:txBody>
      </p:sp>
      <p:sp>
        <p:nvSpPr>
          <p:cNvPr id="6" name="ZoneTexte 5">
            <a:extLst>
              <a:ext uri="{FF2B5EF4-FFF2-40B4-BE49-F238E27FC236}">
                <a16:creationId xmlns:a16="http://schemas.microsoft.com/office/drawing/2014/main" id="{84BFBDD1-FC48-4278-B04B-01D14F708ED4}"/>
              </a:ext>
            </a:extLst>
          </p:cNvPr>
          <p:cNvSpPr txBox="1"/>
          <p:nvPr/>
        </p:nvSpPr>
        <p:spPr>
          <a:xfrm>
            <a:off x="67296" y="2690336"/>
            <a:ext cx="6880749" cy="1477328"/>
          </a:xfrm>
          <a:prstGeom prst="rect">
            <a:avLst/>
          </a:prstGeom>
          <a:noFill/>
        </p:spPr>
        <p:txBody>
          <a:bodyPr wrap="square">
            <a:spAutoFit/>
          </a:bodyPr>
          <a:lstStyle/>
          <a:p>
            <a:endParaRPr lang="fr-FR" dirty="0"/>
          </a:p>
          <a:p>
            <a:pPr marL="285750" indent="-285750">
              <a:buFont typeface="Courier New" panose="02070309020205020404" pitchFamily="49" charset="0"/>
              <a:buChar char="o"/>
            </a:pPr>
            <a:r>
              <a:rPr lang="fr-FR" dirty="0"/>
              <a:t>La NFRD ne s'applique qu'aux grandes entreprises de plus de 500 salariés. Elle concerne environ 12 000 grandes entreprises et groupes dans toute l’UE y compris les entreprises d'intérêt public (compagnies d'assurance, banques, etc.)</a:t>
            </a:r>
          </a:p>
        </p:txBody>
      </p:sp>
      <p:sp>
        <p:nvSpPr>
          <p:cNvPr id="7" name="ZoneTexte 6">
            <a:extLst>
              <a:ext uri="{FF2B5EF4-FFF2-40B4-BE49-F238E27FC236}">
                <a16:creationId xmlns:a16="http://schemas.microsoft.com/office/drawing/2014/main" id="{0EC87C5B-FFE2-47CF-80BD-56B16811426B}"/>
              </a:ext>
            </a:extLst>
          </p:cNvPr>
          <p:cNvSpPr txBox="1"/>
          <p:nvPr/>
        </p:nvSpPr>
        <p:spPr>
          <a:xfrm>
            <a:off x="216737" y="4287797"/>
            <a:ext cx="6581868" cy="1200329"/>
          </a:xfrm>
          <a:prstGeom prst="rect">
            <a:avLst/>
          </a:prstGeom>
          <a:noFill/>
        </p:spPr>
        <p:txBody>
          <a:bodyPr wrap="square">
            <a:spAutoFit/>
          </a:bodyPr>
          <a:lstStyle/>
          <a:p>
            <a:pPr marL="285750" indent="-285750">
              <a:buFont typeface="Courier New" panose="02070309020205020404" pitchFamily="49" charset="0"/>
              <a:buChar char="o"/>
            </a:pPr>
            <a:r>
              <a:rPr lang="fr-FR" dirty="0"/>
              <a:t>Le NFRD a été transposé en une réglementation nationale dans chaque pays de l'UE. En France, la Déclaration de Performance Extra Financière (DPEF) a été promulguée en 2018. </a:t>
            </a:r>
          </a:p>
        </p:txBody>
      </p:sp>
      <p:pic>
        <p:nvPicPr>
          <p:cNvPr id="4" name="Image 3">
            <a:extLst>
              <a:ext uri="{FF2B5EF4-FFF2-40B4-BE49-F238E27FC236}">
                <a16:creationId xmlns:a16="http://schemas.microsoft.com/office/drawing/2014/main" id="{EA286EFB-BE15-4595-8557-5CC546C4907A}"/>
              </a:ext>
            </a:extLst>
          </p:cNvPr>
          <p:cNvPicPr>
            <a:picLocks noChangeAspect="1"/>
          </p:cNvPicPr>
          <p:nvPr/>
        </p:nvPicPr>
        <p:blipFill>
          <a:blip r:embed="rId3"/>
          <a:stretch>
            <a:fillRect/>
          </a:stretch>
        </p:blipFill>
        <p:spPr>
          <a:xfrm>
            <a:off x="6951216" y="2769864"/>
            <a:ext cx="5024047" cy="2849208"/>
          </a:xfrm>
          <a:prstGeom prst="rect">
            <a:avLst/>
          </a:prstGeom>
        </p:spPr>
      </p:pic>
    </p:spTree>
    <p:extLst>
      <p:ext uri="{BB962C8B-B14F-4D97-AF65-F5344CB8AC3E}">
        <p14:creationId xmlns:p14="http://schemas.microsoft.com/office/powerpoint/2010/main" val="345396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9CAE5EE1-9DAE-4CBF-8922-645618DE8D30}"/>
              </a:ext>
            </a:extLst>
          </p:cNvPr>
          <p:cNvSpPr txBox="1"/>
          <p:nvPr/>
        </p:nvSpPr>
        <p:spPr>
          <a:xfrm>
            <a:off x="385412" y="2905801"/>
            <a:ext cx="11563932" cy="3139321"/>
          </a:xfrm>
          <a:prstGeom prst="rect">
            <a:avLst/>
          </a:prstGeom>
          <a:solidFill>
            <a:srgbClr val="CCECFF"/>
          </a:solidFill>
        </p:spPr>
        <p:txBody>
          <a:bodyPr wrap="square">
            <a:spAutoFit/>
          </a:bodyPr>
          <a:lstStyle/>
          <a:p>
            <a:r>
              <a:rPr lang="fr-FR" b="0" i="0" dirty="0">
                <a:solidFill>
                  <a:srgbClr val="000000"/>
                </a:solidFill>
                <a:effectLst/>
                <a:latin typeface="Source Sans Pro" panose="020B0503030403020204" pitchFamily="34" charset="0"/>
              </a:rPr>
              <a:t>La </a:t>
            </a:r>
            <a:r>
              <a:rPr lang="fr-FR" b="1" i="0" dirty="0">
                <a:solidFill>
                  <a:srgbClr val="000000"/>
                </a:solidFill>
                <a:effectLst/>
                <a:latin typeface="Source Sans Pro" panose="020B0503030403020204" pitchFamily="34" charset="0"/>
              </a:rPr>
              <a:t>directive européenne</a:t>
            </a:r>
            <a:r>
              <a:rPr lang="fr-FR" b="0" i="0" dirty="0">
                <a:solidFill>
                  <a:srgbClr val="000000"/>
                </a:solidFill>
                <a:effectLst/>
                <a:latin typeface="Source Sans Pro" panose="020B0503030403020204" pitchFamily="34" charset="0"/>
              </a:rPr>
              <a:t> de 2014 sur la publication d'informations </a:t>
            </a:r>
            <a:r>
              <a:rPr lang="fr-FR" b="1" i="0" dirty="0">
                <a:solidFill>
                  <a:srgbClr val="000000"/>
                </a:solidFill>
                <a:effectLst/>
                <a:latin typeface="Source Sans Pro" panose="020B0503030403020204" pitchFamily="34" charset="0"/>
              </a:rPr>
              <a:t>extra-financières</a:t>
            </a:r>
            <a:r>
              <a:rPr lang="fr-FR" dirty="0">
                <a:solidFill>
                  <a:srgbClr val="000000"/>
                </a:solidFill>
                <a:latin typeface="Source Sans Pro" panose="020B0503030403020204" pitchFamily="34" charset="0"/>
              </a:rPr>
              <a:t> </a:t>
            </a:r>
            <a:r>
              <a:rPr lang="fr-FR" b="0" i="0" dirty="0">
                <a:solidFill>
                  <a:srgbClr val="2B2E38"/>
                </a:solidFill>
                <a:effectLst/>
                <a:latin typeface="Source Sans Pro" panose="020B0503030403020204" pitchFamily="34" charset="0"/>
              </a:rPr>
              <a:t>exige la divulgation d'informations extra-financières suivantes :</a:t>
            </a:r>
            <a:br>
              <a:rPr lang="fr-FR" dirty="0"/>
            </a:br>
            <a:br>
              <a:rPr lang="fr-FR" dirty="0"/>
            </a:br>
            <a:r>
              <a:rPr lang="fr-FR" b="1" i="0" dirty="0">
                <a:solidFill>
                  <a:srgbClr val="2B2E38"/>
                </a:solidFill>
                <a:effectLst/>
                <a:latin typeface="Source Sans Pro" panose="020B0503030403020204" pitchFamily="34" charset="0"/>
              </a:rPr>
              <a:t>a.</a:t>
            </a:r>
            <a:r>
              <a:rPr lang="fr-FR" b="0" i="0" dirty="0">
                <a:solidFill>
                  <a:srgbClr val="2B2E38"/>
                </a:solidFill>
                <a:effectLst/>
                <a:latin typeface="Source Sans Pro" panose="020B0503030403020204" pitchFamily="34" charset="0"/>
              </a:rPr>
              <a:t> Une brève description du </a:t>
            </a:r>
            <a:r>
              <a:rPr lang="fr-FR" b="0" i="1" dirty="0">
                <a:solidFill>
                  <a:srgbClr val="2B2E38"/>
                </a:solidFill>
                <a:effectLst/>
                <a:latin typeface="Source Sans Pro" panose="020B0503030403020204" pitchFamily="34" charset="0"/>
              </a:rPr>
              <a:t>business model</a:t>
            </a:r>
            <a:r>
              <a:rPr lang="fr-FR" b="0" i="0" dirty="0">
                <a:solidFill>
                  <a:srgbClr val="2B2E38"/>
                </a:solidFill>
                <a:effectLst/>
                <a:latin typeface="Source Sans Pro" panose="020B0503030403020204" pitchFamily="34" charset="0"/>
              </a:rPr>
              <a:t> de l'entreprise</a:t>
            </a:r>
            <a:br>
              <a:rPr lang="fr-FR" dirty="0"/>
            </a:br>
            <a:r>
              <a:rPr lang="fr-FR" b="1" i="0" dirty="0">
                <a:solidFill>
                  <a:srgbClr val="2B2E38"/>
                </a:solidFill>
                <a:effectLst/>
                <a:latin typeface="Source Sans Pro" panose="020B0503030403020204" pitchFamily="34" charset="0"/>
              </a:rPr>
              <a:t>b.</a:t>
            </a:r>
            <a:r>
              <a:rPr lang="fr-FR" b="0" i="0" dirty="0">
                <a:solidFill>
                  <a:srgbClr val="2B2E38"/>
                </a:solidFill>
                <a:effectLst/>
                <a:latin typeface="Source Sans Pro" panose="020B0503030403020204" pitchFamily="34" charset="0"/>
              </a:rPr>
              <a:t> Une description des politiques menées par l'entreprise en ce qui concerne ces questions, y compris les processus de diligence raisonnable mis en œuvre,</a:t>
            </a:r>
            <a:br>
              <a:rPr lang="fr-FR" dirty="0"/>
            </a:br>
            <a:r>
              <a:rPr lang="fr-FR" b="1" i="0" dirty="0">
                <a:solidFill>
                  <a:srgbClr val="2B2E38"/>
                </a:solidFill>
                <a:effectLst/>
                <a:latin typeface="Source Sans Pro" panose="020B0503030403020204" pitchFamily="34" charset="0"/>
              </a:rPr>
              <a:t>c. </a:t>
            </a:r>
            <a:r>
              <a:rPr lang="fr-FR" b="0" i="0" dirty="0">
                <a:solidFill>
                  <a:srgbClr val="2B2E38"/>
                </a:solidFill>
                <a:effectLst/>
                <a:latin typeface="Source Sans Pro" panose="020B0503030403020204" pitchFamily="34" charset="0"/>
              </a:rPr>
              <a:t>Le résultat de ces politiques,</a:t>
            </a:r>
            <a:br>
              <a:rPr lang="fr-FR" dirty="0"/>
            </a:br>
            <a:r>
              <a:rPr lang="fr-FR" b="1" i="0" dirty="0">
                <a:solidFill>
                  <a:srgbClr val="2B2E38"/>
                </a:solidFill>
                <a:effectLst/>
                <a:latin typeface="Source Sans Pro" panose="020B0503030403020204" pitchFamily="34" charset="0"/>
              </a:rPr>
              <a:t>d.</a:t>
            </a:r>
            <a:r>
              <a:rPr lang="fr-FR" b="0" i="0" dirty="0">
                <a:solidFill>
                  <a:srgbClr val="2B2E38"/>
                </a:solidFill>
                <a:effectLst/>
                <a:latin typeface="Source Sans Pro" panose="020B0503030403020204" pitchFamily="34" charset="0"/>
              </a:rPr>
              <a:t> Les principaux risques liés aux questions liées aux activités de l'entreprise, y compris, le cas échéant et de manière proportionnée, ses relations d'affaires, ses produits ou ses services qui sont susceptibles d'avoir un impact négatif dans ces domaines, et la manière dont l'entreprise gère ces risques,</a:t>
            </a:r>
            <a:br>
              <a:rPr lang="fr-FR" dirty="0"/>
            </a:br>
            <a:r>
              <a:rPr lang="fr-FR" b="1" i="0" dirty="0">
                <a:solidFill>
                  <a:srgbClr val="2B2E38"/>
                </a:solidFill>
                <a:effectLst/>
                <a:latin typeface="Source Sans Pro" panose="020B0503030403020204" pitchFamily="34" charset="0"/>
              </a:rPr>
              <a:t>e.</a:t>
            </a:r>
            <a:r>
              <a:rPr lang="fr-FR" b="0" i="0" dirty="0">
                <a:solidFill>
                  <a:srgbClr val="2B2E38"/>
                </a:solidFill>
                <a:effectLst/>
                <a:latin typeface="Source Sans Pro" panose="020B0503030403020204" pitchFamily="34" charset="0"/>
              </a:rPr>
              <a:t> Des indicateurs clés de performance extra-financiers pertinents pour l'entreprise concernée.</a:t>
            </a:r>
            <a:endParaRPr lang="fr-FR" dirty="0"/>
          </a:p>
        </p:txBody>
      </p:sp>
      <p:sp>
        <p:nvSpPr>
          <p:cNvPr id="6" name="ZoneTexte 5">
            <a:extLst>
              <a:ext uri="{FF2B5EF4-FFF2-40B4-BE49-F238E27FC236}">
                <a16:creationId xmlns:a16="http://schemas.microsoft.com/office/drawing/2014/main" id="{0F2984D4-27B5-491B-8211-A6E4F9823DC3}"/>
              </a:ext>
            </a:extLst>
          </p:cNvPr>
          <p:cNvSpPr txBox="1"/>
          <p:nvPr/>
        </p:nvSpPr>
        <p:spPr>
          <a:xfrm>
            <a:off x="225615" y="1170735"/>
            <a:ext cx="12562670" cy="1477328"/>
          </a:xfrm>
          <a:prstGeom prst="rect">
            <a:avLst/>
          </a:prstGeom>
          <a:noFill/>
        </p:spPr>
        <p:txBody>
          <a:bodyPr wrap="square">
            <a:spAutoFit/>
          </a:bodyPr>
          <a:lstStyle/>
          <a:p>
            <a:r>
              <a:rPr lang="fr-FR" dirty="0"/>
              <a:t>Les données sur les aspects non financiers des performances d'une entreprise comprennent :</a:t>
            </a:r>
          </a:p>
          <a:p>
            <a:pPr marL="1200150" lvl="2" indent="-285750">
              <a:buFont typeface="Wingdings" panose="05000000000000000000" pitchFamily="2" charset="2"/>
              <a:buChar char="Ø"/>
            </a:pPr>
            <a:r>
              <a:rPr lang="fr-FR" dirty="0"/>
              <a:t>Le social</a:t>
            </a:r>
          </a:p>
          <a:p>
            <a:pPr marL="1200150" lvl="2" indent="-285750">
              <a:buFont typeface="Wingdings" panose="05000000000000000000" pitchFamily="2" charset="2"/>
              <a:buChar char="Ø"/>
            </a:pPr>
            <a:r>
              <a:rPr lang="fr-FR" dirty="0"/>
              <a:t>Le sociétal</a:t>
            </a:r>
          </a:p>
          <a:p>
            <a:pPr marL="1200150" lvl="2" indent="-285750">
              <a:buFont typeface="Wingdings" panose="05000000000000000000" pitchFamily="2" charset="2"/>
              <a:buChar char="Ø"/>
            </a:pPr>
            <a:r>
              <a:rPr lang="fr-FR" dirty="0"/>
              <a:t>La gouvernance</a:t>
            </a:r>
          </a:p>
          <a:p>
            <a:pPr marL="1200150" lvl="2" indent="-285750">
              <a:buFont typeface="Wingdings" panose="05000000000000000000" pitchFamily="2" charset="2"/>
              <a:buChar char="Ø"/>
            </a:pPr>
            <a:r>
              <a:rPr lang="fr-FR" dirty="0"/>
              <a:t>L'environnement</a:t>
            </a:r>
          </a:p>
        </p:txBody>
      </p:sp>
      <p:sp>
        <p:nvSpPr>
          <p:cNvPr id="8" name="TextBox 2">
            <a:extLst>
              <a:ext uri="{FF2B5EF4-FFF2-40B4-BE49-F238E27FC236}">
                <a16:creationId xmlns:a16="http://schemas.microsoft.com/office/drawing/2014/main" id="{445037E5-C3B2-425F-9841-06EB0B61D691}"/>
              </a:ext>
            </a:extLst>
          </p:cNvPr>
          <p:cNvSpPr txBox="1"/>
          <p:nvPr/>
        </p:nvSpPr>
        <p:spPr>
          <a:xfrm>
            <a:off x="-427312" y="163593"/>
            <a:ext cx="10393680" cy="615553"/>
          </a:xfrm>
          <a:prstGeom prst="rect">
            <a:avLst/>
          </a:prstGeom>
        </p:spPr>
        <p:txBody>
          <a:bodyPr lIns="0" tIns="0" rIns="0" bIns="0" rtlCol="0" anchor="t">
            <a:spAutoFit/>
          </a:bodyPr>
          <a:lstStyle/>
          <a:p>
            <a:pPr algn="ctr">
              <a:lnSpc>
                <a:spcPts val="4752"/>
              </a:lnSpc>
            </a:pPr>
            <a:r>
              <a:rPr lang="en-US" sz="4000" b="1" spc="-175" dirty="0" err="1">
                <a:solidFill>
                  <a:schemeClr val="accent1">
                    <a:lumMod val="75000"/>
                  </a:schemeClr>
                </a:solidFill>
                <a:latin typeface="+mj-lt"/>
              </a:rPr>
              <a:t>Contenu</a:t>
            </a:r>
            <a:r>
              <a:rPr lang="en-US" sz="4000" b="1" spc="-175" dirty="0">
                <a:solidFill>
                  <a:schemeClr val="accent1">
                    <a:lumMod val="75000"/>
                  </a:schemeClr>
                </a:solidFill>
                <a:latin typeface="+mj-lt"/>
              </a:rPr>
              <a:t> du reporting extra financier</a:t>
            </a:r>
          </a:p>
        </p:txBody>
      </p:sp>
    </p:spTree>
    <p:extLst>
      <p:ext uri="{BB962C8B-B14F-4D97-AF65-F5344CB8AC3E}">
        <p14:creationId xmlns:p14="http://schemas.microsoft.com/office/powerpoint/2010/main" val="16483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7" name="ZoneTexte 6">
            <a:extLst>
              <a:ext uri="{FF2B5EF4-FFF2-40B4-BE49-F238E27FC236}">
                <a16:creationId xmlns:a16="http://schemas.microsoft.com/office/drawing/2014/main" id="{153E6EAC-4300-40A1-97F0-9BC6D84C34DD}"/>
              </a:ext>
            </a:extLst>
          </p:cNvPr>
          <p:cNvSpPr txBox="1"/>
          <p:nvPr/>
        </p:nvSpPr>
        <p:spPr>
          <a:xfrm>
            <a:off x="637671" y="4473360"/>
            <a:ext cx="9157316" cy="1138773"/>
          </a:xfrm>
          <a:prstGeom prst="rect">
            <a:avLst/>
          </a:prstGeom>
          <a:noFill/>
        </p:spPr>
        <p:txBody>
          <a:bodyPr wrap="square">
            <a:spAutoFit/>
          </a:bodyPr>
          <a:lstStyle/>
          <a:p>
            <a:endParaRPr lang="fr-FR" sz="2500" dirty="0">
              <a:solidFill>
                <a:srgbClr val="FF0000"/>
              </a:solidFill>
            </a:endParaRPr>
          </a:p>
          <a:p>
            <a:pPr marL="285750" indent="-285750">
              <a:buFont typeface="Wingdings" panose="05000000000000000000" pitchFamily="2" charset="2"/>
              <a:buChar char="Ø"/>
            </a:pPr>
            <a:r>
              <a:rPr lang="fr-FR" sz="2500" b="1" dirty="0">
                <a:solidFill>
                  <a:srgbClr val="FF0000"/>
                </a:solidFill>
              </a:rPr>
              <a:t>Les externalités qualitatives :</a:t>
            </a:r>
          </a:p>
          <a:p>
            <a:r>
              <a:rPr lang="fr-FR" dirty="0"/>
              <a:t>Satisfaction des employés, mesures de protection de la biodiversité…</a:t>
            </a:r>
          </a:p>
        </p:txBody>
      </p:sp>
      <p:sp>
        <p:nvSpPr>
          <p:cNvPr id="6" name="TextBox 2">
            <a:extLst>
              <a:ext uri="{FF2B5EF4-FFF2-40B4-BE49-F238E27FC236}">
                <a16:creationId xmlns:a16="http://schemas.microsoft.com/office/drawing/2014/main" id="{ACD89B0D-9D07-4D87-B1FE-87A7D2F7585F}"/>
              </a:ext>
            </a:extLst>
          </p:cNvPr>
          <p:cNvSpPr txBox="1"/>
          <p:nvPr/>
        </p:nvSpPr>
        <p:spPr>
          <a:xfrm>
            <a:off x="138640" y="229272"/>
            <a:ext cx="10393680" cy="567656"/>
          </a:xfrm>
          <a:prstGeom prst="rect">
            <a:avLst/>
          </a:prstGeom>
        </p:spPr>
        <p:txBody>
          <a:bodyPr lIns="0" tIns="0" rIns="0" bIns="0" rtlCol="0" anchor="t">
            <a:spAutoFit/>
          </a:bodyPr>
          <a:lstStyle/>
          <a:p>
            <a:pPr algn="ctr">
              <a:lnSpc>
                <a:spcPts val="4752"/>
              </a:lnSpc>
            </a:pPr>
            <a:r>
              <a:rPr lang="en-US" sz="3600" b="1" spc="-175" dirty="0">
                <a:solidFill>
                  <a:schemeClr val="accent1">
                    <a:lumMod val="75000"/>
                  </a:schemeClr>
                </a:solidFill>
                <a:latin typeface="+mj-lt"/>
              </a:rPr>
              <a:t>Reporting extra financiers : que </a:t>
            </a:r>
            <a:r>
              <a:rPr lang="en-US" sz="3600" b="1" spc="-175" dirty="0" err="1">
                <a:solidFill>
                  <a:schemeClr val="accent1">
                    <a:lumMod val="75000"/>
                  </a:schemeClr>
                </a:solidFill>
                <a:latin typeface="+mj-lt"/>
              </a:rPr>
              <a:t>mesurer</a:t>
            </a:r>
            <a:r>
              <a:rPr lang="en-US" sz="3600" b="1" spc="-175" dirty="0">
                <a:solidFill>
                  <a:schemeClr val="accent1">
                    <a:lumMod val="75000"/>
                  </a:schemeClr>
                </a:solidFill>
                <a:latin typeface="+mj-lt"/>
              </a:rPr>
              <a:t> ?</a:t>
            </a:r>
          </a:p>
        </p:txBody>
      </p:sp>
      <p:sp>
        <p:nvSpPr>
          <p:cNvPr id="2" name="ZoneTexte 1">
            <a:extLst>
              <a:ext uri="{FF2B5EF4-FFF2-40B4-BE49-F238E27FC236}">
                <a16:creationId xmlns:a16="http://schemas.microsoft.com/office/drawing/2014/main" id="{9506E0E3-6EEB-48CF-9A9A-BCC3C3235D18}"/>
              </a:ext>
            </a:extLst>
          </p:cNvPr>
          <p:cNvSpPr txBox="1"/>
          <p:nvPr/>
        </p:nvSpPr>
        <p:spPr>
          <a:xfrm>
            <a:off x="637671" y="1264944"/>
            <a:ext cx="9552372" cy="754053"/>
          </a:xfrm>
          <a:prstGeom prst="rect">
            <a:avLst/>
          </a:prstGeom>
          <a:noFill/>
        </p:spPr>
        <p:txBody>
          <a:bodyPr wrap="square" rtlCol="0">
            <a:spAutoFit/>
          </a:bodyPr>
          <a:lstStyle/>
          <a:p>
            <a:pPr marL="285750" indent="-285750">
              <a:buFont typeface="Wingdings" panose="05000000000000000000" pitchFamily="2" charset="2"/>
              <a:buChar char="Ø"/>
            </a:pPr>
            <a:r>
              <a:rPr lang="fr-FR" sz="2500" b="1" dirty="0">
                <a:solidFill>
                  <a:srgbClr val="FF0000"/>
                </a:solidFill>
              </a:rPr>
              <a:t>Les flux </a:t>
            </a:r>
            <a:r>
              <a:rPr lang="fr-FR" sz="2500" dirty="0">
                <a:solidFill>
                  <a:srgbClr val="FF0000"/>
                </a:solidFill>
              </a:rPr>
              <a:t>:</a:t>
            </a:r>
          </a:p>
          <a:p>
            <a:r>
              <a:rPr lang="fr-FR" dirty="0"/>
              <a:t>Les flux physiques et sociaux tels que les émissions de CO2 ou la rotation du personnel</a:t>
            </a:r>
          </a:p>
        </p:txBody>
      </p:sp>
      <p:sp>
        <p:nvSpPr>
          <p:cNvPr id="3" name="ZoneTexte 2">
            <a:extLst>
              <a:ext uri="{FF2B5EF4-FFF2-40B4-BE49-F238E27FC236}">
                <a16:creationId xmlns:a16="http://schemas.microsoft.com/office/drawing/2014/main" id="{766CFF25-E702-456F-AA1E-C9AD80581017}"/>
              </a:ext>
            </a:extLst>
          </p:cNvPr>
          <p:cNvSpPr txBox="1"/>
          <p:nvPr/>
        </p:nvSpPr>
        <p:spPr>
          <a:xfrm>
            <a:off x="637671" y="2337903"/>
            <a:ext cx="5815380" cy="754053"/>
          </a:xfrm>
          <a:prstGeom prst="rect">
            <a:avLst/>
          </a:prstGeom>
          <a:noFill/>
        </p:spPr>
        <p:txBody>
          <a:bodyPr wrap="square" rtlCol="0">
            <a:spAutoFit/>
          </a:bodyPr>
          <a:lstStyle/>
          <a:p>
            <a:pPr marL="285750" indent="-285750">
              <a:buFont typeface="Wingdings" panose="05000000000000000000" pitchFamily="2" charset="2"/>
              <a:buChar char="Ø"/>
            </a:pPr>
            <a:r>
              <a:rPr lang="fr-FR" sz="2500" b="1" dirty="0">
                <a:solidFill>
                  <a:srgbClr val="FF0000"/>
                </a:solidFill>
              </a:rPr>
              <a:t>Les redistributions :</a:t>
            </a:r>
          </a:p>
          <a:p>
            <a:r>
              <a:rPr lang="fr-FR" dirty="0"/>
              <a:t>Salaires, dons, achat de produits locaux, taxes, etc.</a:t>
            </a:r>
          </a:p>
        </p:txBody>
      </p:sp>
      <p:sp>
        <p:nvSpPr>
          <p:cNvPr id="4" name="ZoneTexte 3">
            <a:extLst>
              <a:ext uri="{FF2B5EF4-FFF2-40B4-BE49-F238E27FC236}">
                <a16:creationId xmlns:a16="http://schemas.microsoft.com/office/drawing/2014/main" id="{85B7B33B-A2E3-404A-89F0-FF2C304DB5B0}"/>
              </a:ext>
            </a:extLst>
          </p:cNvPr>
          <p:cNvSpPr txBox="1"/>
          <p:nvPr/>
        </p:nvSpPr>
        <p:spPr>
          <a:xfrm>
            <a:off x="637671" y="3325704"/>
            <a:ext cx="7865616" cy="1031051"/>
          </a:xfrm>
          <a:prstGeom prst="rect">
            <a:avLst/>
          </a:prstGeom>
          <a:noFill/>
        </p:spPr>
        <p:txBody>
          <a:bodyPr wrap="square" rtlCol="0">
            <a:spAutoFit/>
          </a:bodyPr>
          <a:lstStyle/>
          <a:p>
            <a:endParaRPr lang="fr-FR" dirty="0"/>
          </a:p>
          <a:p>
            <a:pPr marL="285750" indent="-285750">
              <a:buFont typeface="Wingdings" panose="05000000000000000000" pitchFamily="2" charset="2"/>
              <a:buChar char="Ø"/>
            </a:pPr>
            <a:r>
              <a:rPr lang="fr-FR" sz="2500" b="1" dirty="0">
                <a:solidFill>
                  <a:srgbClr val="FF0000"/>
                </a:solidFill>
              </a:rPr>
              <a:t>Les actifs :</a:t>
            </a:r>
          </a:p>
          <a:p>
            <a:r>
              <a:rPr lang="fr-FR" dirty="0"/>
              <a:t>Les actifs incorporels tels que le capital humain ou environnemental</a:t>
            </a:r>
          </a:p>
        </p:txBody>
      </p:sp>
    </p:spTree>
    <p:extLst>
      <p:ext uri="{BB962C8B-B14F-4D97-AF65-F5344CB8AC3E}">
        <p14:creationId xmlns:p14="http://schemas.microsoft.com/office/powerpoint/2010/main" val="308531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pic>
        <p:nvPicPr>
          <p:cNvPr id="3" name="Image 2">
            <a:extLst>
              <a:ext uri="{FF2B5EF4-FFF2-40B4-BE49-F238E27FC236}">
                <a16:creationId xmlns:a16="http://schemas.microsoft.com/office/drawing/2014/main" id="{AD45715C-331A-4E4F-9612-E0CAB65B4C3C}"/>
              </a:ext>
            </a:extLst>
          </p:cNvPr>
          <p:cNvPicPr>
            <a:picLocks noChangeAspect="1"/>
          </p:cNvPicPr>
          <p:nvPr/>
        </p:nvPicPr>
        <p:blipFill>
          <a:blip r:embed="rId3"/>
          <a:stretch>
            <a:fillRect/>
          </a:stretch>
        </p:blipFill>
        <p:spPr>
          <a:xfrm>
            <a:off x="504119" y="1125582"/>
            <a:ext cx="10707889" cy="4658559"/>
          </a:xfrm>
          <a:prstGeom prst="rect">
            <a:avLst/>
          </a:prstGeom>
        </p:spPr>
      </p:pic>
      <p:sp>
        <p:nvSpPr>
          <p:cNvPr id="6" name="ZoneTexte 5">
            <a:extLst>
              <a:ext uri="{FF2B5EF4-FFF2-40B4-BE49-F238E27FC236}">
                <a16:creationId xmlns:a16="http://schemas.microsoft.com/office/drawing/2014/main" id="{AC74BFCD-E412-40CE-B6FD-0DBC3D927132}"/>
              </a:ext>
            </a:extLst>
          </p:cNvPr>
          <p:cNvSpPr txBox="1"/>
          <p:nvPr/>
        </p:nvSpPr>
        <p:spPr>
          <a:xfrm>
            <a:off x="2929631" y="275208"/>
            <a:ext cx="4065972" cy="369332"/>
          </a:xfrm>
          <a:prstGeom prst="rect">
            <a:avLst/>
          </a:prstGeom>
        </p:spPr>
        <p:txBody>
          <a:bodyPr lIns="0" tIns="0" rIns="0" bIns="0" rtlCol="0" anchor="t">
            <a:spAutoFit/>
          </a:bodyPr>
          <a:lstStyle>
            <a:defPPr>
              <a:defRPr lang="en-US"/>
            </a:defPPr>
            <a:lvl1pPr algn="ctr">
              <a:lnSpc>
                <a:spcPts val="4752"/>
              </a:lnSpc>
              <a:defRPr sz="4400" b="1" spc="-175">
                <a:solidFill>
                  <a:schemeClr val="accent1">
                    <a:lumMod val="75000"/>
                  </a:schemeClr>
                </a:solidFill>
                <a:latin typeface="+mj-lt"/>
              </a:defRPr>
            </a:lvl1pPr>
          </a:lstStyle>
          <a:p>
            <a:r>
              <a:rPr lang="fr-FR" dirty="0"/>
              <a:t>Pour qui ?</a:t>
            </a:r>
          </a:p>
        </p:txBody>
      </p:sp>
    </p:spTree>
    <p:extLst>
      <p:ext uri="{BB962C8B-B14F-4D97-AF65-F5344CB8AC3E}">
        <p14:creationId xmlns:p14="http://schemas.microsoft.com/office/powerpoint/2010/main" val="25321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3578" y="5054230"/>
            <a:ext cx="10393680" cy="369332"/>
          </a:xfrm>
          <a:prstGeom prst="rect">
            <a:avLst/>
          </a:prstGeom>
          <a:noFill/>
        </p:spPr>
        <p:txBody>
          <a:bodyPr wrap="square" rtlCol="0">
            <a:spAutoFit/>
          </a:bodyPr>
          <a:lstStyle>
            <a:defPPr>
              <a:defRPr lang="en-US"/>
            </a:defPPr>
            <a:lvl1pPr marL="285750" indent="-285750">
              <a:buFont typeface="Courier New" panose="02070309020205020404" pitchFamily="49" charset="0"/>
              <a:buChar char="o"/>
            </a:lvl1pPr>
          </a:lstStyle>
          <a:p>
            <a:r>
              <a:rPr lang="fr-FR" dirty="0"/>
              <a:t>Manipulation des parties prenantes par le biais de citations par ex;</a:t>
            </a: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6" name="ZoneTexte 5">
            <a:extLst>
              <a:ext uri="{FF2B5EF4-FFF2-40B4-BE49-F238E27FC236}">
                <a16:creationId xmlns:a16="http://schemas.microsoft.com/office/drawing/2014/main" id="{2B284D15-7C1D-48DD-B2B3-22454ECA0E57}"/>
              </a:ext>
            </a:extLst>
          </p:cNvPr>
          <p:cNvSpPr txBox="1"/>
          <p:nvPr/>
        </p:nvSpPr>
        <p:spPr>
          <a:xfrm>
            <a:off x="393580" y="4305831"/>
            <a:ext cx="8173371" cy="646331"/>
          </a:xfrm>
          <a:prstGeom prst="rect">
            <a:avLst/>
          </a:prstGeom>
          <a:noFill/>
        </p:spPr>
        <p:txBody>
          <a:bodyPr wrap="square">
            <a:spAutoFit/>
          </a:bodyPr>
          <a:lstStyle/>
          <a:p>
            <a:pPr marL="285750" indent="-285750">
              <a:buFont typeface="Courier New" panose="02070309020205020404" pitchFamily="49" charset="0"/>
              <a:buChar char="o"/>
            </a:pPr>
            <a:r>
              <a:rPr lang="fr-FR" dirty="0"/>
              <a:t>Chiffres insuffisants et peu fiables qui ne permettent pas de comparaisons entre les secteurs ou les pays;</a:t>
            </a:r>
          </a:p>
        </p:txBody>
      </p:sp>
      <p:pic>
        <p:nvPicPr>
          <p:cNvPr id="4" name="Image 3">
            <a:extLst>
              <a:ext uri="{FF2B5EF4-FFF2-40B4-BE49-F238E27FC236}">
                <a16:creationId xmlns:a16="http://schemas.microsoft.com/office/drawing/2014/main" id="{13211730-1153-4F4F-AFA4-4CA7A7F7FBA2}"/>
              </a:ext>
            </a:extLst>
          </p:cNvPr>
          <p:cNvPicPr>
            <a:picLocks noChangeAspect="1"/>
          </p:cNvPicPr>
          <p:nvPr/>
        </p:nvPicPr>
        <p:blipFill>
          <a:blip r:embed="rId3"/>
          <a:stretch>
            <a:fillRect/>
          </a:stretch>
        </p:blipFill>
        <p:spPr>
          <a:xfrm>
            <a:off x="8288595" y="2409112"/>
            <a:ext cx="4015809" cy="2039776"/>
          </a:xfrm>
          <a:prstGeom prst="rect">
            <a:avLst/>
          </a:prstGeom>
        </p:spPr>
      </p:pic>
      <p:sp>
        <p:nvSpPr>
          <p:cNvPr id="3" name="ZoneTexte 2">
            <a:extLst>
              <a:ext uri="{FF2B5EF4-FFF2-40B4-BE49-F238E27FC236}">
                <a16:creationId xmlns:a16="http://schemas.microsoft.com/office/drawing/2014/main" id="{E0AC6ADF-030F-47C9-A19B-7580FFB64750}"/>
              </a:ext>
            </a:extLst>
          </p:cNvPr>
          <p:cNvSpPr txBox="1"/>
          <p:nvPr/>
        </p:nvSpPr>
        <p:spPr>
          <a:xfrm>
            <a:off x="393579" y="1468535"/>
            <a:ext cx="8173372" cy="369332"/>
          </a:xfrm>
          <a:prstGeom prst="rect">
            <a:avLst/>
          </a:prstGeom>
          <a:noFill/>
        </p:spPr>
        <p:txBody>
          <a:bodyPr wrap="square" rtlCol="0">
            <a:spAutoFit/>
          </a:bodyPr>
          <a:lstStyle/>
          <a:p>
            <a:pPr marL="285750" indent="-285750">
              <a:buFont typeface="Courier New" panose="02070309020205020404" pitchFamily="49" charset="0"/>
              <a:buChar char="o"/>
            </a:pPr>
            <a:r>
              <a:rPr lang="fr-FR" dirty="0"/>
              <a:t>Rapports non standardisés : comparaison et mesure de l'impact difficiles;</a:t>
            </a:r>
          </a:p>
        </p:txBody>
      </p:sp>
      <p:sp>
        <p:nvSpPr>
          <p:cNvPr id="13" name="ZoneTexte 12">
            <a:extLst>
              <a:ext uri="{FF2B5EF4-FFF2-40B4-BE49-F238E27FC236}">
                <a16:creationId xmlns:a16="http://schemas.microsoft.com/office/drawing/2014/main" id="{30CFE6C3-5E8D-460D-9789-E773030945DC}"/>
              </a:ext>
            </a:extLst>
          </p:cNvPr>
          <p:cNvSpPr txBox="1"/>
          <p:nvPr/>
        </p:nvSpPr>
        <p:spPr>
          <a:xfrm>
            <a:off x="405320" y="2105024"/>
            <a:ext cx="7791633" cy="646331"/>
          </a:xfrm>
          <a:prstGeom prst="rect">
            <a:avLst/>
          </a:prstGeom>
          <a:noFill/>
        </p:spPr>
        <p:txBody>
          <a:bodyPr wrap="square">
            <a:spAutoFit/>
          </a:bodyPr>
          <a:lstStyle/>
          <a:p>
            <a:pPr marL="285750" indent="-285750">
              <a:buFont typeface="Courier New" panose="02070309020205020404" pitchFamily="49" charset="0"/>
              <a:buChar char="o"/>
            </a:pPr>
            <a:r>
              <a:rPr lang="fr-FR" dirty="0"/>
              <a:t>Pas d’analyse des principaux impacts environnementaux et sociaux mais une énumération de TOUS les impacts;</a:t>
            </a:r>
          </a:p>
        </p:txBody>
      </p:sp>
      <p:sp>
        <p:nvSpPr>
          <p:cNvPr id="15" name="ZoneTexte 14">
            <a:extLst>
              <a:ext uri="{FF2B5EF4-FFF2-40B4-BE49-F238E27FC236}">
                <a16:creationId xmlns:a16="http://schemas.microsoft.com/office/drawing/2014/main" id="{AF8DB41A-2F68-48FB-B5D3-DD5716676A5B}"/>
              </a:ext>
            </a:extLst>
          </p:cNvPr>
          <p:cNvSpPr txBox="1"/>
          <p:nvPr/>
        </p:nvSpPr>
        <p:spPr>
          <a:xfrm>
            <a:off x="405320" y="5584094"/>
            <a:ext cx="9513902" cy="369332"/>
          </a:xfrm>
          <a:prstGeom prst="rect">
            <a:avLst/>
          </a:prstGeom>
          <a:noFill/>
        </p:spPr>
        <p:txBody>
          <a:bodyPr wrap="square">
            <a:spAutoFit/>
          </a:bodyPr>
          <a:lstStyle/>
          <a:p>
            <a:pPr marL="285750" indent="-285750">
              <a:buFont typeface="Courier New" panose="02070309020205020404" pitchFamily="49" charset="0"/>
              <a:buChar char="o"/>
            </a:pPr>
            <a:r>
              <a:rPr lang="fr-FR" dirty="0"/>
              <a:t>Outil de communication utilisé pour ne montrer que le positif et parfois greenwashing.</a:t>
            </a:r>
          </a:p>
        </p:txBody>
      </p:sp>
      <p:sp>
        <p:nvSpPr>
          <p:cNvPr id="17" name="ZoneTexte 16">
            <a:extLst>
              <a:ext uri="{FF2B5EF4-FFF2-40B4-BE49-F238E27FC236}">
                <a16:creationId xmlns:a16="http://schemas.microsoft.com/office/drawing/2014/main" id="{1DE2C7A3-B663-4763-B922-2DEC7FB6BCAA}"/>
              </a:ext>
            </a:extLst>
          </p:cNvPr>
          <p:cNvSpPr txBox="1"/>
          <p:nvPr/>
        </p:nvSpPr>
        <p:spPr>
          <a:xfrm>
            <a:off x="393578" y="2931464"/>
            <a:ext cx="7791632" cy="369332"/>
          </a:xfrm>
          <a:prstGeom prst="rect">
            <a:avLst/>
          </a:prstGeom>
          <a:noFill/>
        </p:spPr>
        <p:txBody>
          <a:bodyPr wrap="square">
            <a:spAutoFit/>
          </a:bodyPr>
          <a:lstStyle/>
          <a:p>
            <a:pPr marL="285750" indent="-285750">
              <a:buFont typeface="Courier New" panose="02070309020205020404" pitchFamily="49" charset="0"/>
              <a:buChar char="o"/>
            </a:pPr>
            <a:r>
              <a:rPr lang="fr-FR" dirty="0"/>
              <a:t>Absence de mesures matérielles avec des objectifs et de jalons clairs;</a:t>
            </a:r>
          </a:p>
        </p:txBody>
      </p:sp>
      <p:sp>
        <p:nvSpPr>
          <p:cNvPr id="19" name="ZoneTexte 18">
            <a:extLst>
              <a:ext uri="{FF2B5EF4-FFF2-40B4-BE49-F238E27FC236}">
                <a16:creationId xmlns:a16="http://schemas.microsoft.com/office/drawing/2014/main" id="{28A2D1F4-7A75-4CCC-B6B1-F00CEB921EF8}"/>
              </a:ext>
            </a:extLst>
          </p:cNvPr>
          <p:cNvSpPr txBox="1"/>
          <p:nvPr/>
        </p:nvSpPr>
        <p:spPr>
          <a:xfrm>
            <a:off x="393578" y="3521786"/>
            <a:ext cx="7631836" cy="646331"/>
          </a:xfrm>
          <a:prstGeom prst="rect">
            <a:avLst/>
          </a:prstGeom>
          <a:noFill/>
        </p:spPr>
        <p:txBody>
          <a:bodyPr wrap="square">
            <a:spAutoFit/>
          </a:bodyPr>
          <a:lstStyle/>
          <a:p>
            <a:pPr marL="285750" indent="-285750">
              <a:buFont typeface="Courier New" panose="02070309020205020404" pitchFamily="49" charset="0"/>
              <a:buChar char="o"/>
            </a:pPr>
            <a:r>
              <a:rPr lang="fr-FR" dirty="0"/>
              <a:t>Faible analyse stratégique des questions de durabilité, qu'elles soient positives ou négatives;</a:t>
            </a:r>
          </a:p>
        </p:txBody>
      </p:sp>
      <p:sp>
        <p:nvSpPr>
          <p:cNvPr id="20" name="ZoneTexte 19">
            <a:extLst>
              <a:ext uri="{FF2B5EF4-FFF2-40B4-BE49-F238E27FC236}">
                <a16:creationId xmlns:a16="http://schemas.microsoft.com/office/drawing/2014/main" id="{34C3E1A0-FE33-4935-A819-B1AE02916170}"/>
              </a:ext>
            </a:extLst>
          </p:cNvPr>
          <p:cNvSpPr txBox="1"/>
          <p:nvPr/>
        </p:nvSpPr>
        <p:spPr>
          <a:xfrm>
            <a:off x="2929631" y="275208"/>
            <a:ext cx="4065972" cy="615553"/>
          </a:xfrm>
          <a:prstGeom prst="rect">
            <a:avLst/>
          </a:prstGeom>
        </p:spPr>
        <p:txBody>
          <a:bodyPr lIns="0" tIns="0" rIns="0" bIns="0" rtlCol="0" anchor="t">
            <a:spAutoFit/>
          </a:bodyPr>
          <a:lstStyle>
            <a:defPPr>
              <a:defRPr lang="en-US"/>
            </a:defPPr>
            <a:lvl1pPr algn="ctr">
              <a:lnSpc>
                <a:spcPts val="4752"/>
              </a:lnSpc>
              <a:defRPr sz="4400" b="1" spc="-175">
                <a:solidFill>
                  <a:schemeClr val="accent1">
                    <a:lumMod val="75000"/>
                  </a:schemeClr>
                </a:solidFill>
                <a:latin typeface="+mj-lt"/>
              </a:defRPr>
            </a:lvl1pPr>
          </a:lstStyle>
          <a:p>
            <a:r>
              <a:rPr lang="fr-FR" dirty="0"/>
              <a:t>Les limites</a:t>
            </a:r>
          </a:p>
        </p:txBody>
      </p:sp>
    </p:spTree>
    <p:extLst>
      <p:ext uri="{BB962C8B-B14F-4D97-AF65-F5344CB8AC3E}">
        <p14:creationId xmlns:p14="http://schemas.microsoft.com/office/powerpoint/2010/main" val="276023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13" grpId="0"/>
      <p:bldP spid="15"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1881" y="225204"/>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Les </a:t>
            </a:r>
            <a:r>
              <a:rPr lang="en-US" sz="4400" b="1" spc="-175" dirty="0" err="1">
                <a:solidFill>
                  <a:schemeClr val="accent1">
                    <a:lumMod val="75000"/>
                  </a:schemeClr>
                </a:solidFill>
                <a:latin typeface="+mj-lt"/>
              </a:rPr>
              <a:t>outils</a:t>
            </a:r>
            <a:r>
              <a:rPr lang="en-US" sz="4400" b="1" spc="-175" dirty="0">
                <a:solidFill>
                  <a:schemeClr val="accent1">
                    <a:lumMod val="75000"/>
                  </a:schemeClr>
                </a:solidFill>
                <a:latin typeface="+mj-lt"/>
              </a:rPr>
              <a:t> de reporting</a:t>
            </a: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668074E5-C13F-4C1E-AD67-8CEFE7F3AE23}"/>
              </a:ext>
            </a:extLst>
          </p:cNvPr>
          <p:cNvSpPr txBox="1"/>
          <p:nvPr/>
        </p:nvSpPr>
        <p:spPr>
          <a:xfrm>
            <a:off x="446848" y="1123646"/>
            <a:ext cx="10644030" cy="369332"/>
          </a:xfrm>
          <a:prstGeom prst="rect">
            <a:avLst/>
          </a:prstGeom>
          <a:noFill/>
        </p:spPr>
        <p:txBody>
          <a:bodyPr wrap="square">
            <a:spAutoFit/>
          </a:bodyPr>
          <a:lstStyle/>
          <a:p>
            <a:r>
              <a:rPr lang="fr-FR" dirty="0"/>
              <a:t>La NFRD n'oblige pas les entreprises à utiliser des outils extra-financiers spécifiques. </a:t>
            </a:r>
          </a:p>
        </p:txBody>
      </p:sp>
      <p:sp>
        <p:nvSpPr>
          <p:cNvPr id="7" name="ZoneTexte 6">
            <a:extLst>
              <a:ext uri="{FF2B5EF4-FFF2-40B4-BE49-F238E27FC236}">
                <a16:creationId xmlns:a16="http://schemas.microsoft.com/office/drawing/2014/main" id="{79E81A7B-50ED-4EC1-9CAA-C94745252FD6}"/>
              </a:ext>
            </a:extLst>
          </p:cNvPr>
          <p:cNvSpPr txBox="1"/>
          <p:nvPr/>
        </p:nvSpPr>
        <p:spPr>
          <a:xfrm>
            <a:off x="86706" y="1950720"/>
            <a:ext cx="4272229" cy="1754326"/>
          </a:xfrm>
          <a:prstGeom prst="rect">
            <a:avLst/>
          </a:prstGeom>
          <a:noFill/>
        </p:spPr>
        <p:txBody>
          <a:bodyPr wrap="square">
            <a:spAutoFit/>
          </a:bodyPr>
          <a:lstStyle/>
          <a:p>
            <a:r>
              <a:rPr lang="fr-FR" dirty="0"/>
              <a:t>Le Global </a:t>
            </a:r>
            <a:r>
              <a:rPr lang="fr-FR" dirty="0" err="1"/>
              <a:t>Reporting</a:t>
            </a:r>
            <a:r>
              <a:rPr lang="fr-FR" dirty="0"/>
              <a:t> Initiative (GRI - 1997): directives applicables mondialement en matière de DD et guides pour rendre compte des performances économiques, environnementales et sociales.</a:t>
            </a:r>
          </a:p>
        </p:txBody>
      </p:sp>
      <p:sp>
        <p:nvSpPr>
          <p:cNvPr id="9" name="ZoneTexte 8">
            <a:extLst>
              <a:ext uri="{FF2B5EF4-FFF2-40B4-BE49-F238E27FC236}">
                <a16:creationId xmlns:a16="http://schemas.microsoft.com/office/drawing/2014/main" id="{7BFD272C-7F9B-44FB-86CE-C9D5B427A4DA}"/>
              </a:ext>
            </a:extLst>
          </p:cNvPr>
          <p:cNvSpPr txBox="1"/>
          <p:nvPr/>
        </p:nvSpPr>
        <p:spPr>
          <a:xfrm>
            <a:off x="2719384" y="4927012"/>
            <a:ext cx="6098958" cy="923330"/>
          </a:xfrm>
          <a:prstGeom prst="rect">
            <a:avLst/>
          </a:prstGeom>
          <a:noFill/>
        </p:spPr>
        <p:txBody>
          <a:bodyPr wrap="square">
            <a:spAutoFit/>
          </a:bodyPr>
          <a:lstStyle/>
          <a:p>
            <a:r>
              <a:rPr lang="fr-FR" dirty="0"/>
              <a:t>Le </a:t>
            </a:r>
            <a:r>
              <a:rPr lang="fr-FR" dirty="0" err="1"/>
              <a:t>Sustainability</a:t>
            </a:r>
            <a:r>
              <a:rPr lang="fr-FR" dirty="0"/>
              <a:t> </a:t>
            </a:r>
            <a:r>
              <a:rPr lang="fr-FR" dirty="0" err="1"/>
              <a:t>Accounting</a:t>
            </a:r>
            <a:r>
              <a:rPr lang="fr-FR" dirty="0"/>
              <a:t> Standards </a:t>
            </a:r>
            <a:r>
              <a:rPr lang="fr-FR" dirty="0" err="1"/>
              <a:t>Board</a:t>
            </a:r>
            <a:r>
              <a:rPr lang="fr-FR" dirty="0"/>
              <a:t> est une ONG américaine créée en 2011 qui établit des normes d'information financière sectorielles.</a:t>
            </a:r>
          </a:p>
        </p:txBody>
      </p:sp>
      <p:sp>
        <p:nvSpPr>
          <p:cNvPr id="11" name="ZoneTexte 10">
            <a:extLst>
              <a:ext uri="{FF2B5EF4-FFF2-40B4-BE49-F238E27FC236}">
                <a16:creationId xmlns:a16="http://schemas.microsoft.com/office/drawing/2014/main" id="{6C5D78C4-69FA-4868-9267-8ED7BF4FB8BB}"/>
              </a:ext>
            </a:extLst>
          </p:cNvPr>
          <p:cNvSpPr txBox="1"/>
          <p:nvPr/>
        </p:nvSpPr>
        <p:spPr>
          <a:xfrm>
            <a:off x="6006206" y="2060194"/>
            <a:ext cx="6098958" cy="1200329"/>
          </a:xfrm>
          <a:prstGeom prst="rect">
            <a:avLst/>
          </a:prstGeom>
          <a:noFill/>
        </p:spPr>
        <p:txBody>
          <a:bodyPr wrap="square">
            <a:spAutoFit/>
          </a:bodyPr>
          <a:lstStyle/>
          <a:p>
            <a:r>
              <a:rPr lang="fr-FR" dirty="0"/>
              <a:t>L'ISO 26000 est une norme établie par l'Organisation internationale de normalisation qui fournit des lignes directrices, y compris en matière de rapports, concernant le processus de durabilité.</a:t>
            </a:r>
          </a:p>
        </p:txBody>
      </p:sp>
      <p:pic>
        <p:nvPicPr>
          <p:cNvPr id="4" name="Image 3">
            <a:extLst>
              <a:ext uri="{FF2B5EF4-FFF2-40B4-BE49-F238E27FC236}">
                <a16:creationId xmlns:a16="http://schemas.microsoft.com/office/drawing/2014/main" id="{48103919-E763-49CD-964F-2F18817FB8C6}"/>
              </a:ext>
            </a:extLst>
          </p:cNvPr>
          <p:cNvPicPr>
            <a:picLocks noChangeAspect="1"/>
          </p:cNvPicPr>
          <p:nvPr/>
        </p:nvPicPr>
        <p:blipFill>
          <a:blip r:embed="rId3"/>
          <a:stretch>
            <a:fillRect/>
          </a:stretch>
        </p:blipFill>
        <p:spPr>
          <a:xfrm>
            <a:off x="3865532" y="2788054"/>
            <a:ext cx="1767941" cy="1421975"/>
          </a:xfrm>
          <a:prstGeom prst="rect">
            <a:avLst/>
          </a:prstGeom>
        </p:spPr>
      </p:pic>
      <p:pic>
        <p:nvPicPr>
          <p:cNvPr id="6" name="Image 5">
            <a:extLst>
              <a:ext uri="{FF2B5EF4-FFF2-40B4-BE49-F238E27FC236}">
                <a16:creationId xmlns:a16="http://schemas.microsoft.com/office/drawing/2014/main" id="{E5CBF855-F4EE-4A00-A5C4-76806E97F3AA}"/>
              </a:ext>
            </a:extLst>
          </p:cNvPr>
          <p:cNvPicPr>
            <a:picLocks noChangeAspect="1"/>
          </p:cNvPicPr>
          <p:nvPr/>
        </p:nvPicPr>
        <p:blipFill>
          <a:blip r:embed="rId4"/>
          <a:stretch>
            <a:fillRect/>
          </a:stretch>
        </p:blipFill>
        <p:spPr>
          <a:xfrm>
            <a:off x="8818342" y="3445041"/>
            <a:ext cx="1637210" cy="1545073"/>
          </a:xfrm>
          <a:prstGeom prst="rect">
            <a:avLst/>
          </a:prstGeom>
        </p:spPr>
      </p:pic>
      <p:pic>
        <p:nvPicPr>
          <p:cNvPr id="8" name="Image 7">
            <a:extLst>
              <a:ext uri="{FF2B5EF4-FFF2-40B4-BE49-F238E27FC236}">
                <a16:creationId xmlns:a16="http://schemas.microsoft.com/office/drawing/2014/main" id="{9A86B01E-5B6C-4F0E-9211-D47086A660B2}"/>
              </a:ext>
            </a:extLst>
          </p:cNvPr>
          <p:cNvPicPr>
            <a:picLocks noChangeAspect="1"/>
          </p:cNvPicPr>
          <p:nvPr/>
        </p:nvPicPr>
        <p:blipFill>
          <a:blip r:embed="rId5"/>
          <a:stretch>
            <a:fillRect/>
          </a:stretch>
        </p:blipFill>
        <p:spPr>
          <a:xfrm>
            <a:off x="820418" y="4300591"/>
            <a:ext cx="1637210" cy="1644519"/>
          </a:xfrm>
          <a:prstGeom prst="rect">
            <a:avLst/>
          </a:prstGeom>
        </p:spPr>
      </p:pic>
    </p:spTree>
    <p:extLst>
      <p:ext uri="{BB962C8B-B14F-4D97-AF65-F5344CB8AC3E}">
        <p14:creationId xmlns:p14="http://schemas.microsoft.com/office/powerpoint/2010/main" val="34533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CE1CC8E-52C4-4B3F-98FE-6B2EFCDCD9C4}"/>
              </a:ext>
            </a:extLst>
          </p:cNvPr>
          <p:cNvPicPr>
            <a:picLocks noChangeAspect="1"/>
          </p:cNvPicPr>
          <p:nvPr/>
        </p:nvPicPr>
        <p:blipFill>
          <a:blip r:embed="rId2"/>
          <a:stretch>
            <a:fillRect/>
          </a:stretch>
        </p:blipFill>
        <p:spPr>
          <a:xfrm>
            <a:off x="1080885" y="2968023"/>
            <a:ext cx="2952750" cy="1552575"/>
          </a:xfrm>
          <a:prstGeom prst="rect">
            <a:avLst/>
          </a:prstGeom>
        </p:spPr>
      </p:pic>
      <p:sp>
        <p:nvSpPr>
          <p:cNvPr id="4" name="ZoneTexte 3">
            <a:extLst>
              <a:ext uri="{FF2B5EF4-FFF2-40B4-BE49-F238E27FC236}">
                <a16:creationId xmlns:a16="http://schemas.microsoft.com/office/drawing/2014/main" id="{F40D8154-B08F-448A-A058-F59E100521A4}"/>
              </a:ext>
            </a:extLst>
          </p:cNvPr>
          <p:cNvSpPr txBox="1"/>
          <p:nvPr/>
        </p:nvSpPr>
        <p:spPr>
          <a:xfrm>
            <a:off x="440869" y="1533661"/>
            <a:ext cx="5846720" cy="1477328"/>
          </a:xfrm>
          <a:prstGeom prst="rect">
            <a:avLst/>
          </a:prstGeom>
          <a:noFill/>
        </p:spPr>
        <p:txBody>
          <a:bodyPr wrap="square">
            <a:spAutoFit/>
          </a:bodyPr>
          <a:lstStyle/>
          <a:p>
            <a:r>
              <a:rPr lang="fr-FR" dirty="0"/>
              <a:t>Le TCFD, créé après la COP21 par le G20 pour recommander les aspects de l'activité de l'entreprise liés au changement climatique qui doivent être signalés.</a:t>
            </a:r>
          </a:p>
          <a:p>
            <a:endParaRPr lang="fr-FR" dirty="0"/>
          </a:p>
        </p:txBody>
      </p:sp>
      <p:sp>
        <p:nvSpPr>
          <p:cNvPr id="6" name="ZoneTexte 5">
            <a:extLst>
              <a:ext uri="{FF2B5EF4-FFF2-40B4-BE49-F238E27FC236}">
                <a16:creationId xmlns:a16="http://schemas.microsoft.com/office/drawing/2014/main" id="{61C7A099-236F-4DA9-8E0E-6274A2064E3F}"/>
              </a:ext>
            </a:extLst>
          </p:cNvPr>
          <p:cNvSpPr txBox="1"/>
          <p:nvPr/>
        </p:nvSpPr>
        <p:spPr>
          <a:xfrm>
            <a:off x="5647648" y="4245696"/>
            <a:ext cx="6436649" cy="1200329"/>
          </a:xfrm>
          <a:prstGeom prst="rect">
            <a:avLst/>
          </a:prstGeom>
          <a:noFill/>
        </p:spPr>
        <p:txBody>
          <a:bodyPr wrap="square">
            <a:spAutoFit/>
          </a:bodyPr>
          <a:lstStyle/>
          <a:p>
            <a:endParaRPr lang="fr-FR" dirty="0"/>
          </a:p>
          <a:p>
            <a:endParaRPr lang="fr-FR" dirty="0"/>
          </a:p>
          <a:p>
            <a:r>
              <a:rPr lang="fr-FR" dirty="0"/>
              <a:t>Le </a:t>
            </a:r>
            <a:r>
              <a:rPr lang="fr-FR" dirty="0" err="1"/>
              <a:t>reporting</a:t>
            </a:r>
            <a:r>
              <a:rPr lang="fr-FR" dirty="0"/>
              <a:t> intégré peut être soutenu par l'INTEGRATED REPORTING COUNCIL FRAMEWORK.</a:t>
            </a:r>
          </a:p>
        </p:txBody>
      </p:sp>
      <p:pic>
        <p:nvPicPr>
          <p:cNvPr id="7" name="Image 6">
            <a:extLst>
              <a:ext uri="{FF2B5EF4-FFF2-40B4-BE49-F238E27FC236}">
                <a16:creationId xmlns:a16="http://schemas.microsoft.com/office/drawing/2014/main" id="{6C2F3679-D7EF-46BD-883C-C101DEAD7950}"/>
              </a:ext>
            </a:extLst>
          </p:cNvPr>
          <p:cNvPicPr>
            <a:picLocks noChangeAspect="1"/>
          </p:cNvPicPr>
          <p:nvPr/>
        </p:nvPicPr>
        <p:blipFill>
          <a:blip r:embed="rId3"/>
          <a:stretch>
            <a:fillRect/>
          </a:stretch>
        </p:blipFill>
        <p:spPr>
          <a:xfrm>
            <a:off x="6654434" y="2383606"/>
            <a:ext cx="2857500" cy="1600200"/>
          </a:xfrm>
          <a:prstGeom prst="rect">
            <a:avLst/>
          </a:prstGeom>
        </p:spPr>
      </p:pic>
      <p:sp>
        <p:nvSpPr>
          <p:cNvPr id="8" name="TextBox 2">
            <a:extLst>
              <a:ext uri="{FF2B5EF4-FFF2-40B4-BE49-F238E27FC236}">
                <a16:creationId xmlns:a16="http://schemas.microsoft.com/office/drawing/2014/main" id="{810DD9AD-E47C-4557-ACBD-23C460A93A89}"/>
              </a:ext>
            </a:extLst>
          </p:cNvPr>
          <p:cNvSpPr txBox="1"/>
          <p:nvPr/>
        </p:nvSpPr>
        <p:spPr>
          <a:xfrm>
            <a:off x="264132" y="305834"/>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Les </a:t>
            </a:r>
            <a:r>
              <a:rPr lang="en-US" sz="4400" b="1" spc="-175" dirty="0" err="1">
                <a:solidFill>
                  <a:schemeClr val="accent1">
                    <a:lumMod val="75000"/>
                  </a:schemeClr>
                </a:solidFill>
                <a:latin typeface="+mj-lt"/>
              </a:rPr>
              <a:t>outils</a:t>
            </a:r>
            <a:r>
              <a:rPr lang="en-US" sz="4400" b="1" spc="-175" dirty="0">
                <a:solidFill>
                  <a:schemeClr val="accent1">
                    <a:lumMod val="75000"/>
                  </a:schemeClr>
                </a:solidFill>
                <a:latin typeface="+mj-lt"/>
              </a:rPr>
              <a:t> de reporting</a:t>
            </a:r>
          </a:p>
        </p:txBody>
      </p:sp>
      <p:pic>
        <p:nvPicPr>
          <p:cNvPr id="9" name="Image 8">
            <a:extLst>
              <a:ext uri="{FF2B5EF4-FFF2-40B4-BE49-F238E27FC236}">
                <a16:creationId xmlns:a16="http://schemas.microsoft.com/office/drawing/2014/main" id="{309B9424-27F9-434F-8BF9-18EE3623CD86}"/>
              </a:ext>
            </a:extLst>
          </p:cNvPr>
          <p:cNvPicPr>
            <a:picLocks noChangeAspect="1"/>
          </p:cNvPicPr>
          <p:nvPr/>
        </p:nvPicPr>
        <p:blipFill>
          <a:blip r:embed="rId4"/>
          <a:stretch>
            <a:fillRect/>
          </a:stretch>
        </p:blipFill>
        <p:spPr>
          <a:xfrm>
            <a:off x="440869" y="6224430"/>
            <a:ext cx="2414225" cy="487722"/>
          </a:xfrm>
          <a:prstGeom prst="rect">
            <a:avLst/>
          </a:prstGeom>
        </p:spPr>
      </p:pic>
    </p:spTree>
    <p:extLst>
      <p:ext uri="{BB962C8B-B14F-4D97-AF65-F5344CB8AC3E}">
        <p14:creationId xmlns:p14="http://schemas.microsoft.com/office/powerpoint/2010/main" val="603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B12A2E-D4F8-4611-B96F-317569A3409B}"/>
              </a:ext>
            </a:extLst>
          </p:cNvPr>
          <p:cNvPicPr>
            <a:picLocks noChangeAspect="1"/>
          </p:cNvPicPr>
          <p:nvPr/>
        </p:nvPicPr>
        <p:blipFill>
          <a:blip r:embed="rId2"/>
          <a:stretch>
            <a:fillRect/>
          </a:stretch>
        </p:blipFill>
        <p:spPr>
          <a:xfrm>
            <a:off x="0" y="1723686"/>
            <a:ext cx="12006765" cy="3672658"/>
          </a:xfrm>
          <a:prstGeom prst="rect">
            <a:avLst/>
          </a:prstGeom>
        </p:spPr>
      </p:pic>
      <p:sp>
        <p:nvSpPr>
          <p:cNvPr id="3" name="TextBox 2">
            <a:extLst>
              <a:ext uri="{FF2B5EF4-FFF2-40B4-BE49-F238E27FC236}">
                <a16:creationId xmlns:a16="http://schemas.microsoft.com/office/drawing/2014/main" id="{C15FC6A3-8033-4DF7-8925-D49CD7C8F012}"/>
              </a:ext>
            </a:extLst>
          </p:cNvPr>
          <p:cNvSpPr txBox="1"/>
          <p:nvPr/>
        </p:nvSpPr>
        <p:spPr>
          <a:xfrm>
            <a:off x="107377" y="347898"/>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Les process de reporting</a:t>
            </a:r>
          </a:p>
        </p:txBody>
      </p:sp>
      <p:pic>
        <p:nvPicPr>
          <p:cNvPr id="2" name="Image 1">
            <a:extLst>
              <a:ext uri="{FF2B5EF4-FFF2-40B4-BE49-F238E27FC236}">
                <a16:creationId xmlns:a16="http://schemas.microsoft.com/office/drawing/2014/main" id="{9D39DB6B-C9E6-42D5-87B1-35C7F5654FA8}"/>
              </a:ext>
            </a:extLst>
          </p:cNvPr>
          <p:cNvPicPr>
            <a:picLocks noChangeAspect="1"/>
          </p:cNvPicPr>
          <p:nvPr/>
        </p:nvPicPr>
        <p:blipFill>
          <a:blip r:embed="rId3"/>
          <a:stretch>
            <a:fillRect/>
          </a:stretch>
        </p:blipFill>
        <p:spPr>
          <a:xfrm>
            <a:off x="935195" y="6137344"/>
            <a:ext cx="2414225" cy="487722"/>
          </a:xfrm>
          <a:prstGeom prst="rect">
            <a:avLst/>
          </a:prstGeom>
        </p:spPr>
      </p:pic>
    </p:spTree>
    <p:extLst>
      <p:ext uri="{BB962C8B-B14F-4D97-AF65-F5344CB8AC3E}">
        <p14:creationId xmlns:p14="http://schemas.microsoft.com/office/powerpoint/2010/main" val="151768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BB3C4F9-227D-475E-AB9E-EF2A3A2D8192}"/>
              </a:ext>
            </a:extLst>
          </p:cNvPr>
          <p:cNvSpPr txBox="1"/>
          <p:nvPr/>
        </p:nvSpPr>
        <p:spPr>
          <a:xfrm>
            <a:off x="346971" y="1243037"/>
            <a:ext cx="4947251" cy="923330"/>
          </a:xfrm>
          <a:prstGeom prst="rect">
            <a:avLst/>
          </a:prstGeom>
          <a:noFill/>
        </p:spPr>
        <p:txBody>
          <a:bodyPr wrap="square">
            <a:spAutoFit/>
          </a:bodyPr>
          <a:lstStyle/>
          <a:p>
            <a:pPr marL="285750" indent="-285750">
              <a:buFont typeface="Wingdings" panose="05000000000000000000" pitchFamily="2" charset="2"/>
              <a:buChar char="Ø"/>
            </a:pPr>
            <a:r>
              <a:rPr lang="fr-FR" dirty="0"/>
              <a:t>Transmettre des données claires :</a:t>
            </a:r>
          </a:p>
          <a:p>
            <a:r>
              <a:rPr lang="fr-FR" dirty="0"/>
              <a:t>ratios plutôt que chiffres bruts pour pouvoir comparer</a:t>
            </a:r>
          </a:p>
        </p:txBody>
      </p:sp>
      <p:sp>
        <p:nvSpPr>
          <p:cNvPr id="5" name="ZoneTexte 4">
            <a:extLst>
              <a:ext uri="{FF2B5EF4-FFF2-40B4-BE49-F238E27FC236}">
                <a16:creationId xmlns:a16="http://schemas.microsoft.com/office/drawing/2014/main" id="{2B812D5F-2406-481E-9534-D22CD8C5754E}"/>
              </a:ext>
            </a:extLst>
          </p:cNvPr>
          <p:cNvSpPr txBox="1"/>
          <p:nvPr/>
        </p:nvSpPr>
        <p:spPr>
          <a:xfrm>
            <a:off x="346972" y="4240650"/>
            <a:ext cx="5675949" cy="923330"/>
          </a:xfrm>
          <a:prstGeom prst="rect">
            <a:avLst/>
          </a:prstGeom>
          <a:noFill/>
        </p:spPr>
        <p:txBody>
          <a:bodyPr wrap="square">
            <a:spAutoFit/>
          </a:bodyPr>
          <a:lstStyle/>
          <a:p>
            <a:endParaRPr lang="fr-FR" dirty="0"/>
          </a:p>
          <a:p>
            <a:pPr marL="285750" indent="-285750">
              <a:buFont typeface="Wingdings" panose="05000000000000000000" pitchFamily="2" charset="2"/>
              <a:buChar char="Ø"/>
            </a:pPr>
            <a:r>
              <a:rPr lang="fr-FR" dirty="0"/>
              <a:t>Présenter les performances non financières dans le contexte de la stratégie de l'entreprise.</a:t>
            </a:r>
          </a:p>
        </p:txBody>
      </p:sp>
      <p:sp>
        <p:nvSpPr>
          <p:cNvPr id="7" name="ZoneTexte 6">
            <a:extLst>
              <a:ext uri="{FF2B5EF4-FFF2-40B4-BE49-F238E27FC236}">
                <a16:creationId xmlns:a16="http://schemas.microsoft.com/office/drawing/2014/main" id="{A2648F82-FCA2-4FC7-85B5-FA0B91DA1FE1}"/>
              </a:ext>
            </a:extLst>
          </p:cNvPr>
          <p:cNvSpPr txBox="1"/>
          <p:nvPr/>
        </p:nvSpPr>
        <p:spPr>
          <a:xfrm>
            <a:off x="6108712" y="1170889"/>
            <a:ext cx="6100354" cy="2308324"/>
          </a:xfrm>
          <a:prstGeom prst="rect">
            <a:avLst/>
          </a:prstGeom>
          <a:solidFill>
            <a:schemeClr val="accent5">
              <a:lumMod val="60000"/>
              <a:lumOff val="40000"/>
            </a:schemeClr>
          </a:solidFill>
        </p:spPr>
        <p:txBody>
          <a:bodyPr wrap="square">
            <a:spAutoFit/>
          </a:bodyPr>
          <a:lstStyle/>
          <a:p>
            <a:r>
              <a:rPr lang="fr-FR" b="1" dirty="0">
                <a:solidFill>
                  <a:schemeClr val="bg1"/>
                </a:solidFill>
              </a:rPr>
              <a:t> Il existe deux types de rapports :</a:t>
            </a:r>
          </a:p>
          <a:p>
            <a:pPr marL="285750" indent="-285750">
              <a:buFont typeface="Wingdings" panose="05000000000000000000" pitchFamily="2" charset="2"/>
              <a:buChar char="ü"/>
            </a:pPr>
            <a:r>
              <a:rPr lang="fr-FR" b="1" dirty="0">
                <a:solidFill>
                  <a:schemeClr val="bg1"/>
                </a:solidFill>
              </a:rPr>
              <a:t>Les rapports de synthèse destinés à un large public</a:t>
            </a:r>
          </a:p>
          <a:p>
            <a:pPr marL="285750" indent="-285750">
              <a:buFont typeface="Wingdings" panose="05000000000000000000" pitchFamily="2" charset="2"/>
              <a:buChar char="ü"/>
            </a:pPr>
            <a:r>
              <a:rPr lang="fr-FR" b="1" dirty="0">
                <a:solidFill>
                  <a:schemeClr val="bg1"/>
                </a:solidFill>
              </a:rPr>
              <a:t>Les rapports d'experts axés sur les performances</a:t>
            </a:r>
          </a:p>
          <a:p>
            <a:r>
              <a:rPr lang="fr-FR" b="1" dirty="0">
                <a:solidFill>
                  <a:schemeClr val="bg1"/>
                </a:solidFill>
              </a:rPr>
              <a:t>Il s'agit généralement de rapports multiples qui montrent la performance dans le temps, les normes utilisées, les acteurs impliqués. Ils s'adresseront à des analystes de données non financières ainsi qu'aux investisseurs.</a:t>
            </a:r>
          </a:p>
        </p:txBody>
      </p:sp>
      <p:sp>
        <p:nvSpPr>
          <p:cNvPr id="10" name="TextBox 2">
            <a:extLst>
              <a:ext uri="{FF2B5EF4-FFF2-40B4-BE49-F238E27FC236}">
                <a16:creationId xmlns:a16="http://schemas.microsoft.com/office/drawing/2014/main" id="{44BEA24C-6F26-491A-B7FA-90085CDCB44C}"/>
              </a:ext>
            </a:extLst>
          </p:cNvPr>
          <p:cNvSpPr txBox="1"/>
          <p:nvPr/>
        </p:nvSpPr>
        <p:spPr>
          <a:xfrm>
            <a:off x="107377" y="347898"/>
            <a:ext cx="10393680" cy="615553"/>
          </a:xfrm>
          <a:prstGeom prst="rect">
            <a:avLst/>
          </a:prstGeom>
        </p:spPr>
        <p:txBody>
          <a:bodyPr lIns="0" tIns="0" rIns="0" bIns="0" rtlCol="0" anchor="t">
            <a:spAutoFit/>
          </a:bodyPr>
          <a:lstStyle/>
          <a:p>
            <a:pPr algn="ctr">
              <a:lnSpc>
                <a:spcPts val="4752"/>
              </a:lnSpc>
            </a:pPr>
            <a:r>
              <a:rPr lang="en-US" sz="4400" b="1" spc="-175" dirty="0" err="1">
                <a:solidFill>
                  <a:schemeClr val="accent1">
                    <a:lumMod val="75000"/>
                  </a:schemeClr>
                </a:solidFill>
                <a:latin typeface="+mj-lt"/>
              </a:rPr>
              <a:t>Quelques</a:t>
            </a:r>
            <a:r>
              <a:rPr lang="en-US" sz="4400" b="1" spc="-175" dirty="0">
                <a:solidFill>
                  <a:schemeClr val="accent1">
                    <a:lumMod val="75000"/>
                  </a:schemeClr>
                </a:solidFill>
                <a:latin typeface="+mj-lt"/>
              </a:rPr>
              <a:t> </a:t>
            </a:r>
            <a:r>
              <a:rPr lang="en-US" sz="4400" b="1" spc="-175" dirty="0" err="1">
                <a:solidFill>
                  <a:schemeClr val="accent1">
                    <a:lumMod val="75000"/>
                  </a:schemeClr>
                </a:solidFill>
                <a:latin typeface="+mj-lt"/>
              </a:rPr>
              <a:t>règles</a:t>
            </a:r>
            <a:endParaRPr lang="en-US" sz="4400" b="1" spc="-175" dirty="0">
              <a:solidFill>
                <a:schemeClr val="accent1">
                  <a:lumMod val="75000"/>
                </a:schemeClr>
              </a:solidFill>
              <a:latin typeface="+mj-lt"/>
            </a:endParaRPr>
          </a:p>
        </p:txBody>
      </p:sp>
      <p:pic>
        <p:nvPicPr>
          <p:cNvPr id="11" name="Image 10">
            <a:extLst>
              <a:ext uri="{FF2B5EF4-FFF2-40B4-BE49-F238E27FC236}">
                <a16:creationId xmlns:a16="http://schemas.microsoft.com/office/drawing/2014/main" id="{364C8D02-2B62-4678-8BD5-E91A01AEE357}"/>
              </a:ext>
            </a:extLst>
          </p:cNvPr>
          <p:cNvPicPr>
            <a:picLocks noChangeAspect="1"/>
          </p:cNvPicPr>
          <p:nvPr/>
        </p:nvPicPr>
        <p:blipFill>
          <a:blip r:embed="rId2"/>
          <a:stretch>
            <a:fillRect/>
          </a:stretch>
        </p:blipFill>
        <p:spPr>
          <a:xfrm>
            <a:off x="7210150" y="3567093"/>
            <a:ext cx="3290907" cy="3290907"/>
          </a:xfrm>
          <a:prstGeom prst="rect">
            <a:avLst/>
          </a:prstGeom>
        </p:spPr>
      </p:pic>
      <p:pic>
        <p:nvPicPr>
          <p:cNvPr id="12" name="Image 11">
            <a:extLst>
              <a:ext uri="{FF2B5EF4-FFF2-40B4-BE49-F238E27FC236}">
                <a16:creationId xmlns:a16="http://schemas.microsoft.com/office/drawing/2014/main" id="{31B7F53B-57A8-4A4D-B187-434C7984ADE5}"/>
              </a:ext>
            </a:extLst>
          </p:cNvPr>
          <p:cNvPicPr>
            <a:picLocks noChangeAspect="1"/>
          </p:cNvPicPr>
          <p:nvPr/>
        </p:nvPicPr>
        <p:blipFill>
          <a:blip r:embed="rId3"/>
          <a:stretch>
            <a:fillRect/>
          </a:stretch>
        </p:blipFill>
        <p:spPr>
          <a:xfrm>
            <a:off x="647813" y="6370278"/>
            <a:ext cx="2414225" cy="487722"/>
          </a:xfrm>
          <a:prstGeom prst="rect">
            <a:avLst/>
          </a:prstGeom>
        </p:spPr>
      </p:pic>
      <p:sp>
        <p:nvSpPr>
          <p:cNvPr id="9" name="ZoneTexte 8">
            <a:extLst>
              <a:ext uri="{FF2B5EF4-FFF2-40B4-BE49-F238E27FC236}">
                <a16:creationId xmlns:a16="http://schemas.microsoft.com/office/drawing/2014/main" id="{F0F5AB1B-BB70-44B5-8637-6CF4208CA138}"/>
              </a:ext>
            </a:extLst>
          </p:cNvPr>
          <p:cNvSpPr txBox="1"/>
          <p:nvPr/>
        </p:nvSpPr>
        <p:spPr>
          <a:xfrm>
            <a:off x="346971" y="2505141"/>
            <a:ext cx="5675950" cy="923330"/>
          </a:xfrm>
          <a:prstGeom prst="rect">
            <a:avLst/>
          </a:prstGeom>
          <a:noFill/>
        </p:spPr>
        <p:txBody>
          <a:bodyPr wrap="square">
            <a:spAutoFit/>
          </a:bodyPr>
          <a:lstStyle/>
          <a:p>
            <a:pPr marL="285750" indent="-285750">
              <a:buFont typeface="Wingdings" panose="05000000000000000000" pitchFamily="2" charset="2"/>
              <a:buChar char="Ø"/>
            </a:pPr>
            <a:r>
              <a:rPr lang="fr-FR" dirty="0"/>
              <a:t>Engager les parties prenantes externes en les informant des progrès réalisés.</a:t>
            </a:r>
          </a:p>
          <a:p>
            <a:endParaRPr lang="fr-FR" dirty="0"/>
          </a:p>
        </p:txBody>
      </p:sp>
      <p:sp>
        <p:nvSpPr>
          <p:cNvPr id="13" name="ZoneTexte 12">
            <a:extLst>
              <a:ext uri="{FF2B5EF4-FFF2-40B4-BE49-F238E27FC236}">
                <a16:creationId xmlns:a16="http://schemas.microsoft.com/office/drawing/2014/main" id="{B05FCB32-120E-4A59-973B-BF3D55CBFDDC}"/>
              </a:ext>
            </a:extLst>
          </p:cNvPr>
          <p:cNvSpPr txBox="1"/>
          <p:nvPr/>
        </p:nvSpPr>
        <p:spPr>
          <a:xfrm>
            <a:off x="346971" y="3486762"/>
            <a:ext cx="6100354" cy="646331"/>
          </a:xfrm>
          <a:prstGeom prst="rect">
            <a:avLst/>
          </a:prstGeom>
          <a:noFill/>
        </p:spPr>
        <p:txBody>
          <a:bodyPr wrap="square">
            <a:spAutoFit/>
          </a:bodyPr>
          <a:lstStyle/>
          <a:p>
            <a:pPr marL="285750" indent="-285750">
              <a:buFont typeface="Wingdings" panose="05000000000000000000" pitchFamily="2" charset="2"/>
              <a:buChar char="Ø"/>
            </a:pPr>
            <a:r>
              <a:rPr lang="fr-FR" dirty="0"/>
              <a:t>Engager la direction qui doit faire partie du comité d'examen</a:t>
            </a:r>
          </a:p>
        </p:txBody>
      </p:sp>
    </p:spTree>
    <p:extLst>
      <p:ext uri="{BB962C8B-B14F-4D97-AF65-F5344CB8AC3E}">
        <p14:creationId xmlns:p14="http://schemas.microsoft.com/office/powerpoint/2010/main" val="8948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BD77E7C-83F7-46BE-81E9-3650762BBCBB}"/>
              </a:ext>
            </a:extLst>
          </p:cNvPr>
          <p:cNvSpPr txBox="1"/>
          <p:nvPr/>
        </p:nvSpPr>
        <p:spPr>
          <a:xfrm>
            <a:off x="712542" y="4522206"/>
            <a:ext cx="10766916" cy="1477328"/>
          </a:xfrm>
          <a:prstGeom prst="rect">
            <a:avLst/>
          </a:prstGeom>
          <a:noFill/>
        </p:spPr>
        <p:txBody>
          <a:bodyPr wrap="square">
            <a:spAutoFit/>
          </a:bodyPr>
          <a:lstStyle/>
          <a:p>
            <a:r>
              <a:rPr lang="fr-FR" dirty="0"/>
              <a:t>Le rapport intégré basé sur l'IIRC</a:t>
            </a:r>
          </a:p>
          <a:p>
            <a:r>
              <a:rPr lang="fr-FR" dirty="0"/>
              <a:t>L'International Integrated </a:t>
            </a:r>
            <a:r>
              <a:rPr lang="fr-FR" dirty="0" err="1"/>
              <a:t>Reporting</a:t>
            </a:r>
            <a:r>
              <a:rPr lang="fr-FR" dirty="0"/>
              <a:t> Council est une coalition mondiale de régulateurs, d'investisseurs, d'entreprises, de normalisateurs, de la profession comptable, d'universités et d'ONG. La coalition encourage la communication sur la création de valeur comme prochaine étape dans l'évolution des rapports d'entreprise. </a:t>
            </a:r>
          </a:p>
        </p:txBody>
      </p:sp>
      <p:sp>
        <p:nvSpPr>
          <p:cNvPr id="4" name="ZoneTexte 3">
            <a:extLst>
              <a:ext uri="{FF2B5EF4-FFF2-40B4-BE49-F238E27FC236}">
                <a16:creationId xmlns:a16="http://schemas.microsoft.com/office/drawing/2014/main" id="{88073F7C-701D-4EDA-9B46-88A4B2892EBD}"/>
              </a:ext>
            </a:extLst>
          </p:cNvPr>
          <p:cNvSpPr txBox="1"/>
          <p:nvPr/>
        </p:nvSpPr>
        <p:spPr>
          <a:xfrm>
            <a:off x="294661" y="1214849"/>
            <a:ext cx="11099286" cy="923330"/>
          </a:xfrm>
          <a:prstGeom prst="rect">
            <a:avLst/>
          </a:prstGeom>
          <a:solidFill>
            <a:schemeClr val="accent5">
              <a:lumMod val="60000"/>
              <a:lumOff val="40000"/>
            </a:schemeClr>
          </a:solidFill>
        </p:spPr>
        <p:txBody>
          <a:bodyPr wrap="square">
            <a:spAutoFit/>
          </a:bodyPr>
          <a:lstStyle/>
          <a:p>
            <a:r>
              <a:rPr lang="fr-FR" b="1" dirty="0">
                <a:solidFill>
                  <a:schemeClr val="bg1"/>
                </a:solidFill>
              </a:rPr>
              <a:t>LE REPORTING INTÉGRÉ est un processus qui consiste à construire un rapport intégré combinant les déclarations financières et les rapports de durabilité en un ensemble cohérent qui explique la capacité de l'entreprise à créer et à maintenir de la valeur. </a:t>
            </a:r>
          </a:p>
        </p:txBody>
      </p:sp>
      <p:pic>
        <p:nvPicPr>
          <p:cNvPr id="5" name="Image 4">
            <a:extLst>
              <a:ext uri="{FF2B5EF4-FFF2-40B4-BE49-F238E27FC236}">
                <a16:creationId xmlns:a16="http://schemas.microsoft.com/office/drawing/2014/main" id="{7BBAF661-D1E9-4E01-B8BE-3F58144F1456}"/>
              </a:ext>
            </a:extLst>
          </p:cNvPr>
          <p:cNvPicPr>
            <a:picLocks noChangeAspect="1"/>
          </p:cNvPicPr>
          <p:nvPr/>
        </p:nvPicPr>
        <p:blipFill>
          <a:blip r:embed="rId2"/>
          <a:stretch>
            <a:fillRect/>
          </a:stretch>
        </p:blipFill>
        <p:spPr>
          <a:xfrm>
            <a:off x="294661" y="2647406"/>
            <a:ext cx="2901385" cy="1627003"/>
          </a:xfrm>
          <a:prstGeom prst="rect">
            <a:avLst/>
          </a:prstGeom>
        </p:spPr>
      </p:pic>
      <p:sp>
        <p:nvSpPr>
          <p:cNvPr id="6" name="ZoneTexte 5">
            <a:extLst>
              <a:ext uri="{FF2B5EF4-FFF2-40B4-BE49-F238E27FC236}">
                <a16:creationId xmlns:a16="http://schemas.microsoft.com/office/drawing/2014/main" id="{598C73E6-E607-464B-BF60-B46CC4879B75}"/>
              </a:ext>
            </a:extLst>
          </p:cNvPr>
          <p:cNvSpPr txBox="1"/>
          <p:nvPr/>
        </p:nvSpPr>
        <p:spPr>
          <a:xfrm>
            <a:off x="3466111" y="2419351"/>
            <a:ext cx="7927836" cy="1754326"/>
          </a:xfrm>
          <a:prstGeom prst="rect">
            <a:avLst/>
          </a:prstGeom>
          <a:noFill/>
        </p:spPr>
        <p:txBody>
          <a:bodyPr wrap="square">
            <a:spAutoFit/>
          </a:bodyPr>
          <a:lstStyle/>
          <a:p>
            <a:r>
              <a:rPr lang="fr-FR" dirty="0"/>
              <a:t>Il permet de :</a:t>
            </a:r>
          </a:p>
          <a:p>
            <a:pPr marL="285750" indent="-285750">
              <a:buFont typeface="Courier New" panose="02070309020205020404" pitchFamily="49" charset="0"/>
              <a:buChar char="o"/>
            </a:pPr>
            <a:r>
              <a:rPr lang="fr-FR" dirty="0"/>
              <a:t>Communiquer avec toutes les parties prenantes sur la stratégie de RSE;</a:t>
            </a:r>
          </a:p>
          <a:p>
            <a:pPr marL="285750" indent="-285750">
              <a:buFont typeface="Courier New" panose="02070309020205020404" pitchFamily="49" charset="0"/>
              <a:buChar char="o"/>
            </a:pPr>
            <a:r>
              <a:rPr lang="fr-FR" dirty="0"/>
              <a:t>Donner une solidité financière aux questions de RSE en démontrant que les externalités d'hier sont les actifs et les passifs de demain;</a:t>
            </a:r>
          </a:p>
          <a:p>
            <a:pPr marL="285750" indent="-285750">
              <a:buFont typeface="Courier New" panose="02070309020205020404" pitchFamily="49" charset="0"/>
              <a:buChar char="o"/>
            </a:pPr>
            <a:r>
              <a:rPr lang="fr-FR" dirty="0"/>
              <a:t>Mieux communiquer sur les performances de l'entreprise;</a:t>
            </a:r>
          </a:p>
          <a:p>
            <a:pPr marL="285750" indent="-285750">
              <a:buFont typeface="Courier New" panose="02070309020205020404" pitchFamily="49" charset="0"/>
              <a:buChar char="o"/>
            </a:pPr>
            <a:r>
              <a:rPr lang="fr-FR" dirty="0"/>
              <a:t>Faire une analyse de rentabilité des politiques de durabilité.</a:t>
            </a:r>
          </a:p>
        </p:txBody>
      </p:sp>
      <p:sp>
        <p:nvSpPr>
          <p:cNvPr id="7" name="TextBox 2">
            <a:extLst>
              <a:ext uri="{FF2B5EF4-FFF2-40B4-BE49-F238E27FC236}">
                <a16:creationId xmlns:a16="http://schemas.microsoft.com/office/drawing/2014/main" id="{504D54D8-0537-4CB3-8A62-CA940DA3F579}"/>
              </a:ext>
            </a:extLst>
          </p:cNvPr>
          <p:cNvSpPr txBox="1"/>
          <p:nvPr/>
        </p:nvSpPr>
        <p:spPr>
          <a:xfrm>
            <a:off x="98499" y="263302"/>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 rapport </a:t>
            </a:r>
            <a:r>
              <a:rPr lang="en-US" sz="4400" b="1" spc="-175" dirty="0" err="1">
                <a:solidFill>
                  <a:schemeClr val="accent1">
                    <a:lumMod val="75000"/>
                  </a:schemeClr>
                </a:solidFill>
                <a:latin typeface="+mj-lt"/>
              </a:rPr>
              <a:t>intégré</a:t>
            </a:r>
            <a:endParaRPr lang="en-US" sz="4400" b="1" spc="-175" dirty="0">
              <a:solidFill>
                <a:schemeClr val="accent1">
                  <a:lumMod val="75000"/>
                </a:schemeClr>
              </a:solidFill>
              <a:latin typeface="+mj-lt"/>
            </a:endParaRPr>
          </a:p>
        </p:txBody>
      </p:sp>
      <p:pic>
        <p:nvPicPr>
          <p:cNvPr id="8" name="Image 7">
            <a:extLst>
              <a:ext uri="{FF2B5EF4-FFF2-40B4-BE49-F238E27FC236}">
                <a16:creationId xmlns:a16="http://schemas.microsoft.com/office/drawing/2014/main" id="{F45A3890-A2FA-42A9-9596-A36D2E6B79C6}"/>
              </a:ext>
            </a:extLst>
          </p:cNvPr>
          <p:cNvPicPr>
            <a:picLocks noChangeAspect="1"/>
          </p:cNvPicPr>
          <p:nvPr/>
        </p:nvPicPr>
        <p:blipFill>
          <a:blip r:embed="rId3"/>
          <a:stretch>
            <a:fillRect/>
          </a:stretch>
        </p:blipFill>
        <p:spPr>
          <a:xfrm>
            <a:off x="674703" y="6350837"/>
            <a:ext cx="2414225" cy="487722"/>
          </a:xfrm>
          <a:prstGeom prst="rect">
            <a:avLst/>
          </a:prstGeom>
        </p:spPr>
      </p:pic>
    </p:spTree>
    <p:extLst>
      <p:ext uri="{BB962C8B-B14F-4D97-AF65-F5344CB8AC3E}">
        <p14:creationId xmlns:p14="http://schemas.microsoft.com/office/powerpoint/2010/main" val="41068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481" y="211331"/>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Concept </a:t>
            </a:r>
            <a:r>
              <a:rPr lang="en-US" sz="4400" b="1" spc="-175" dirty="0" err="1">
                <a:solidFill>
                  <a:schemeClr val="accent1">
                    <a:lumMod val="75000"/>
                  </a:schemeClr>
                </a:solidFill>
                <a:latin typeface="+mj-lt"/>
              </a:rPr>
              <a:t>d’externalités</a:t>
            </a:r>
            <a:endParaRPr lang="en-US" sz="4400" b="1" spc="-175" dirty="0">
              <a:solidFill>
                <a:schemeClr val="accent1">
                  <a:lumMod val="75000"/>
                </a:schemeClr>
              </a:solidFill>
              <a:latin typeface="+mj-lt"/>
            </a:endParaRP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4" name="ZoneTexte 3">
            <a:extLst>
              <a:ext uri="{FF2B5EF4-FFF2-40B4-BE49-F238E27FC236}">
                <a16:creationId xmlns:a16="http://schemas.microsoft.com/office/drawing/2014/main" id="{F15CA7BC-3318-4281-8979-2C013BA997D3}"/>
              </a:ext>
            </a:extLst>
          </p:cNvPr>
          <p:cNvSpPr txBox="1"/>
          <p:nvPr/>
        </p:nvSpPr>
        <p:spPr>
          <a:xfrm>
            <a:off x="400424" y="1615968"/>
            <a:ext cx="3343921" cy="1200329"/>
          </a:xfrm>
          <a:prstGeom prst="rect">
            <a:avLst/>
          </a:prstGeom>
          <a:solidFill>
            <a:schemeClr val="accent4">
              <a:lumMod val="60000"/>
              <a:lumOff val="40000"/>
            </a:schemeClr>
          </a:solidFill>
        </p:spPr>
        <p:txBody>
          <a:bodyPr wrap="square" rtlCol="0">
            <a:spAutoFit/>
          </a:bodyPr>
          <a:lstStyle/>
          <a:p>
            <a:r>
              <a:rPr lang="fr-FR" b="1" dirty="0">
                <a:solidFill>
                  <a:schemeClr val="bg1"/>
                </a:solidFill>
              </a:rPr>
              <a:t>Les parties prenantes sont affectées par les externalités produites par les entreprises.</a:t>
            </a:r>
          </a:p>
        </p:txBody>
      </p:sp>
      <p:sp>
        <p:nvSpPr>
          <p:cNvPr id="6" name="ZoneTexte 5">
            <a:extLst>
              <a:ext uri="{FF2B5EF4-FFF2-40B4-BE49-F238E27FC236}">
                <a16:creationId xmlns:a16="http://schemas.microsoft.com/office/drawing/2014/main" id="{4514103A-43DC-4275-A522-D38E3A73906B}"/>
              </a:ext>
            </a:extLst>
          </p:cNvPr>
          <p:cNvSpPr txBox="1"/>
          <p:nvPr/>
        </p:nvSpPr>
        <p:spPr>
          <a:xfrm>
            <a:off x="400424" y="3456855"/>
            <a:ext cx="3433628" cy="1200329"/>
          </a:xfrm>
          <a:prstGeom prst="rect">
            <a:avLst/>
          </a:prstGeom>
          <a:solidFill>
            <a:schemeClr val="accent4">
              <a:lumMod val="60000"/>
              <a:lumOff val="40000"/>
            </a:schemeClr>
          </a:solidFill>
        </p:spPr>
        <p:txBody>
          <a:bodyPr wrap="square" rtlCol="0">
            <a:spAutoFit/>
          </a:bodyPr>
          <a:lstStyle>
            <a:defPPr>
              <a:defRPr lang="en-US"/>
            </a:defPPr>
            <a:lvl1pPr>
              <a:defRPr b="1">
                <a:solidFill>
                  <a:schemeClr val="bg1"/>
                </a:solidFill>
              </a:defRPr>
            </a:lvl1pPr>
          </a:lstStyle>
          <a:p>
            <a:r>
              <a:rPr lang="fr-FR" dirty="0"/>
              <a:t>Une externalité désigne un coût ou un bénéfice pour un tiers, qui n'a aucun contrôle sur la façon dont il a été créé.</a:t>
            </a:r>
          </a:p>
        </p:txBody>
      </p:sp>
      <p:sp>
        <p:nvSpPr>
          <p:cNvPr id="7" name="ZoneTexte 6">
            <a:extLst>
              <a:ext uri="{FF2B5EF4-FFF2-40B4-BE49-F238E27FC236}">
                <a16:creationId xmlns:a16="http://schemas.microsoft.com/office/drawing/2014/main" id="{C3DEC3EA-A4FB-4AAB-B216-FA47CA188D8F}"/>
              </a:ext>
            </a:extLst>
          </p:cNvPr>
          <p:cNvSpPr txBox="1"/>
          <p:nvPr/>
        </p:nvSpPr>
        <p:spPr>
          <a:xfrm>
            <a:off x="8965893" y="5195738"/>
            <a:ext cx="2578761" cy="954107"/>
          </a:xfrm>
          <a:prstGeom prst="rect">
            <a:avLst/>
          </a:prstGeom>
          <a:solidFill>
            <a:schemeClr val="accent2">
              <a:lumMod val="75000"/>
            </a:schemeClr>
          </a:solidFill>
        </p:spPr>
        <p:txBody>
          <a:bodyPr wrap="square" rtlCol="0">
            <a:spAutoFit/>
          </a:bodyPr>
          <a:lstStyle>
            <a:defPPr>
              <a:defRPr lang="en-US"/>
            </a:defPPr>
            <a:lvl1pPr>
              <a:defRPr b="1">
                <a:solidFill>
                  <a:schemeClr val="bg1"/>
                </a:solidFill>
              </a:defRPr>
            </a:lvl1pPr>
          </a:lstStyle>
          <a:p>
            <a:r>
              <a:rPr lang="fr-FR" sz="1400" dirty="0"/>
              <a:t>Une externalité positive induite par la création d'un aéroport stimule l'industrie touristique locale.</a:t>
            </a:r>
          </a:p>
        </p:txBody>
      </p:sp>
      <p:pic>
        <p:nvPicPr>
          <p:cNvPr id="9" name="Image 8">
            <a:extLst>
              <a:ext uri="{FF2B5EF4-FFF2-40B4-BE49-F238E27FC236}">
                <a16:creationId xmlns:a16="http://schemas.microsoft.com/office/drawing/2014/main" id="{76B0FAD1-5F3B-4111-9B54-9DDFBA45C320}"/>
              </a:ext>
            </a:extLst>
          </p:cNvPr>
          <p:cNvPicPr>
            <a:picLocks noChangeAspect="1"/>
          </p:cNvPicPr>
          <p:nvPr/>
        </p:nvPicPr>
        <p:blipFill>
          <a:blip r:embed="rId3"/>
          <a:stretch>
            <a:fillRect/>
          </a:stretch>
        </p:blipFill>
        <p:spPr>
          <a:xfrm>
            <a:off x="8669955" y="2278361"/>
            <a:ext cx="2473874" cy="2802161"/>
          </a:xfrm>
          <a:prstGeom prst="rect">
            <a:avLst/>
          </a:prstGeom>
          <a:noFill/>
        </p:spPr>
      </p:pic>
      <p:sp>
        <p:nvSpPr>
          <p:cNvPr id="10" name="Rectangle 1">
            <a:extLst>
              <a:ext uri="{FF2B5EF4-FFF2-40B4-BE49-F238E27FC236}">
                <a16:creationId xmlns:a16="http://schemas.microsoft.com/office/drawing/2014/main" id="{D62645A4-BD7F-48BE-902D-CAE1D9C10F4E}"/>
              </a:ext>
            </a:extLst>
          </p:cNvPr>
          <p:cNvSpPr>
            <a:spLocks noChangeArrowheads="1"/>
          </p:cNvSpPr>
          <p:nvPr/>
        </p:nvSpPr>
        <p:spPr bwMode="auto">
          <a:xfrm>
            <a:off x="-619957" y="39997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9174EDAF-FCFA-4B61-BCDD-5B10BECF3ED6}"/>
              </a:ext>
            </a:extLst>
          </p:cNvPr>
          <p:cNvSpPr>
            <a:spLocks noChangeArrowheads="1"/>
          </p:cNvSpPr>
          <p:nvPr/>
        </p:nvSpPr>
        <p:spPr bwMode="auto">
          <a:xfrm>
            <a:off x="7963270" y="1108810"/>
            <a:ext cx="2994110" cy="954107"/>
          </a:xfrm>
          <a:prstGeom prst="rect">
            <a:avLst/>
          </a:prstGeom>
          <a:solidFill>
            <a:schemeClr val="accent2"/>
          </a:solidFill>
        </p:spPr>
        <p:txBody>
          <a:bodyPr wrap="square" rtlCol="0">
            <a:spAutoFit/>
          </a:bodyPr>
          <a:lstStyle/>
          <a:p>
            <a:r>
              <a:rPr lang="fr-FR" altLang="fr-FR" sz="1400" b="1" dirty="0">
                <a:solidFill>
                  <a:schemeClr val="bg1"/>
                </a:solidFill>
              </a:rPr>
              <a:t>Une externalité négative induite par la création d'un aéroport est la pollution sonore pour les communautés locales.</a:t>
            </a:r>
          </a:p>
        </p:txBody>
      </p:sp>
      <p:sp>
        <p:nvSpPr>
          <p:cNvPr id="17" name="Rectangle 8">
            <a:extLst>
              <a:ext uri="{FF2B5EF4-FFF2-40B4-BE49-F238E27FC236}">
                <a16:creationId xmlns:a16="http://schemas.microsoft.com/office/drawing/2014/main" id="{7035620A-CFBA-4690-B20D-829745EB53F9}"/>
              </a:ext>
            </a:extLst>
          </p:cNvPr>
          <p:cNvSpPr>
            <a:spLocks noChangeArrowheads="1"/>
          </p:cNvSpPr>
          <p:nvPr/>
        </p:nvSpPr>
        <p:spPr bwMode="auto">
          <a:xfrm>
            <a:off x="-619957" y="4149163"/>
            <a:ext cx="65"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2200" b="0" i="0" u="none" strike="noStrike" cap="none" normalizeH="0" baseline="0" dirty="0">
                <a:ln>
                  <a:noFill/>
                </a:ln>
                <a:solidFill>
                  <a:srgbClr val="222D39"/>
                </a:solidFill>
                <a:effectLst/>
                <a:latin typeface="brGpKwGgENKrI4jASmRpphe6_customgenially"/>
              </a:rPr>
            </a:b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a:extLst>
              <a:ext uri="{FF2B5EF4-FFF2-40B4-BE49-F238E27FC236}">
                <a16:creationId xmlns:a16="http://schemas.microsoft.com/office/drawing/2014/main" id="{C802FD06-5F66-436D-BBE5-E440720BDF6C}"/>
              </a:ext>
            </a:extLst>
          </p:cNvPr>
          <p:cNvPicPr>
            <a:picLocks noChangeAspect="1"/>
          </p:cNvPicPr>
          <p:nvPr/>
        </p:nvPicPr>
        <p:blipFill>
          <a:blip r:embed="rId4"/>
          <a:stretch>
            <a:fillRect/>
          </a:stretch>
        </p:blipFill>
        <p:spPr>
          <a:xfrm>
            <a:off x="3744346" y="1549360"/>
            <a:ext cx="4218924" cy="4218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7139" y="230275"/>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European </a:t>
            </a:r>
            <a:r>
              <a:rPr lang="en-US" sz="3800" b="1" spc="-175" dirty="0" err="1">
                <a:solidFill>
                  <a:schemeClr val="accent1">
                    <a:lumMod val="75000"/>
                  </a:schemeClr>
                </a:solidFill>
                <a:latin typeface="+mj-lt"/>
              </a:rPr>
              <a:t>Sustainabilty</a:t>
            </a:r>
            <a:r>
              <a:rPr lang="en-US" sz="3800" b="1" spc="-175" dirty="0">
                <a:solidFill>
                  <a:schemeClr val="accent1">
                    <a:lumMod val="75000"/>
                  </a:schemeClr>
                </a:solidFill>
                <a:latin typeface="+mj-lt"/>
              </a:rPr>
              <a:t> Report Standards </a:t>
            </a: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823A599D-DE67-4C57-BD82-1F53C03A8081}"/>
              </a:ext>
            </a:extLst>
          </p:cNvPr>
          <p:cNvSpPr txBox="1"/>
          <p:nvPr/>
        </p:nvSpPr>
        <p:spPr>
          <a:xfrm>
            <a:off x="192896" y="1360044"/>
            <a:ext cx="9756559" cy="923330"/>
          </a:xfrm>
          <a:prstGeom prst="rect">
            <a:avLst/>
          </a:prstGeom>
          <a:noFill/>
        </p:spPr>
        <p:txBody>
          <a:bodyPr wrap="square">
            <a:spAutoFit/>
          </a:bodyPr>
          <a:lstStyle/>
          <a:p>
            <a:pPr algn="l"/>
            <a:r>
              <a:rPr lang="fr-FR" b="0" i="0" dirty="0">
                <a:solidFill>
                  <a:srgbClr val="212529"/>
                </a:solidFill>
                <a:effectLst/>
                <a:latin typeface="proxima-nova"/>
              </a:rPr>
              <a:t>Les </a:t>
            </a:r>
            <a:r>
              <a:rPr lang="fr-FR" b="1" i="0" dirty="0">
                <a:solidFill>
                  <a:srgbClr val="212529"/>
                </a:solidFill>
                <a:effectLst/>
                <a:latin typeface="proxima-nova"/>
              </a:rPr>
              <a:t>ESRS publié par l’EFRAG sont une série de nouvelles normes et d’indicateurs</a:t>
            </a:r>
            <a:r>
              <a:rPr lang="fr-FR" b="0" i="0" dirty="0">
                <a:solidFill>
                  <a:srgbClr val="212529"/>
                </a:solidFill>
                <a:effectLst/>
                <a:latin typeface="proxima-nova"/>
              </a:rPr>
              <a:t> qui visent à standardiser les déclarations non financières et à mettre fin à la pratique de rapports basés sur des cadres de références nationaux ou similaires</a:t>
            </a:r>
            <a:r>
              <a:rPr lang="fr-FR" dirty="0">
                <a:solidFill>
                  <a:srgbClr val="212529"/>
                </a:solidFill>
                <a:latin typeface="proxima-nova"/>
              </a:rPr>
              <a:t>.</a:t>
            </a:r>
          </a:p>
        </p:txBody>
      </p:sp>
      <p:sp>
        <p:nvSpPr>
          <p:cNvPr id="7" name="ZoneTexte 6">
            <a:extLst>
              <a:ext uri="{FF2B5EF4-FFF2-40B4-BE49-F238E27FC236}">
                <a16:creationId xmlns:a16="http://schemas.microsoft.com/office/drawing/2014/main" id="{8DBC6583-0633-4DFC-914E-CBEEF93E33C1}"/>
              </a:ext>
            </a:extLst>
          </p:cNvPr>
          <p:cNvSpPr txBox="1"/>
          <p:nvPr/>
        </p:nvSpPr>
        <p:spPr>
          <a:xfrm>
            <a:off x="192896" y="2435517"/>
            <a:ext cx="10930735" cy="1754326"/>
          </a:xfrm>
          <a:prstGeom prst="rect">
            <a:avLst/>
          </a:prstGeom>
          <a:noFill/>
        </p:spPr>
        <p:txBody>
          <a:bodyPr wrap="square">
            <a:spAutoFit/>
          </a:bodyPr>
          <a:lstStyle/>
          <a:p>
            <a:pPr algn="l"/>
            <a:r>
              <a:rPr lang="fr-FR" b="0" i="0" dirty="0">
                <a:solidFill>
                  <a:srgbClr val="212529"/>
                </a:solidFill>
                <a:effectLst/>
                <a:latin typeface="proxima-nova"/>
              </a:rPr>
              <a:t>Les normes ESRS sont réparties en 12 documents qui couvrent différents secteurs </a:t>
            </a:r>
            <a:r>
              <a:rPr lang="fr-FR" dirty="0">
                <a:solidFill>
                  <a:srgbClr val="212529"/>
                </a:solidFill>
                <a:latin typeface="proxima-nova"/>
              </a:rPr>
              <a:t>et </a:t>
            </a:r>
            <a:r>
              <a:rPr lang="fr-FR" b="0" i="0" dirty="0">
                <a:solidFill>
                  <a:srgbClr val="212529"/>
                </a:solidFill>
                <a:effectLst/>
                <a:latin typeface="proxima-nova"/>
              </a:rPr>
              <a:t>visent à fournir :</a:t>
            </a:r>
          </a:p>
          <a:p>
            <a:pPr marL="285750" indent="-285750" algn="l">
              <a:buFont typeface="Wingdings" panose="05000000000000000000" pitchFamily="2" charset="2"/>
              <a:buChar char="ü"/>
            </a:pPr>
            <a:r>
              <a:rPr lang="fr-FR" b="1" i="0" dirty="0">
                <a:solidFill>
                  <a:srgbClr val="212529"/>
                </a:solidFill>
                <a:effectLst/>
                <a:latin typeface="proxima-nova"/>
              </a:rPr>
              <a:t>Normes globales comparables;</a:t>
            </a:r>
            <a:endParaRPr lang="fr-FR" b="1" dirty="0">
              <a:solidFill>
                <a:srgbClr val="212529"/>
              </a:solidFill>
              <a:latin typeface="proxima-nova"/>
            </a:endParaRPr>
          </a:p>
          <a:p>
            <a:pPr marL="285750" indent="-285750" algn="l">
              <a:buFont typeface="Wingdings" panose="05000000000000000000" pitchFamily="2" charset="2"/>
              <a:buChar char="ü"/>
            </a:pPr>
            <a:r>
              <a:rPr lang="fr-FR" b="1" i="0" dirty="0">
                <a:solidFill>
                  <a:srgbClr val="212529"/>
                </a:solidFill>
                <a:effectLst/>
                <a:latin typeface="proxima-nova"/>
              </a:rPr>
              <a:t>Transparence et confiance;</a:t>
            </a:r>
            <a:endParaRPr lang="fr-FR" dirty="0">
              <a:solidFill>
                <a:srgbClr val="212529"/>
              </a:solidFill>
              <a:latin typeface="proxima-nova"/>
            </a:endParaRPr>
          </a:p>
          <a:p>
            <a:pPr marL="285750" indent="-285750" algn="l">
              <a:buFont typeface="Wingdings" panose="05000000000000000000" pitchFamily="2" charset="2"/>
              <a:buChar char="ü"/>
            </a:pPr>
            <a:r>
              <a:rPr lang="fr-FR" b="1" i="0" dirty="0">
                <a:solidFill>
                  <a:srgbClr val="212529"/>
                </a:solidFill>
                <a:effectLst/>
                <a:latin typeface="proxima-nova"/>
              </a:rPr>
              <a:t>Approche centrée sur la matérialité;</a:t>
            </a:r>
            <a:endParaRPr lang="fr-FR" b="1" dirty="0">
              <a:solidFill>
                <a:srgbClr val="212529"/>
              </a:solidFill>
              <a:latin typeface="proxima-nova"/>
            </a:endParaRPr>
          </a:p>
          <a:p>
            <a:pPr marL="285750" indent="-285750" algn="l">
              <a:buFont typeface="Wingdings" panose="05000000000000000000" pitchFamily="2" charset="2"/>
              <a:buChar char="ü"/>
            </a:pPr>
            <a:r>
              <a:rPr lang="fr-FR" b="1" i="0" dirty="0">
                <a:solidFill>
                  <a:srgbClr val="212529"/>
                </a:solidFill>
                <a:effectLst/>
                <a:latin typeface="proxima-nova"/>
              </a:rPr>
              <a:t>Amélioration continue</a:t>
            </a:r>
            <a:r>
              <a:rPr lang="fr-FR" dirty="0">
                <a:solidFill>
                  <a:srgbClr val="212529"/>
                </a:solidFill>
                <a:latin typeface="proxima-nova"/>
              </a:rPr>
              <a:t>;</a:t>
            </a:r>
          </a:p>
          <a:p>
            <a:pPr marL="285750" indent="-285750" algn="l">
              <a:buFont typeface="Wingdings" panose="05000000000000000000" pitchFamily="2" charset="2"/>
              <a:buChar char="ü"/>
            </a:pPr>
            <a:r>
              <a:rPr lang="fr-FR" b="1" i="0" dirty="0">
                <a:solidFill>
                  <a:srgbClr val="212529"/>
                </a:solidFill>
                <a:effectLst/>
                <a:latin typeface="proxima-nova"/>
              </a:rPr>
              <a:t>Meilleure compréhension et prise de décisions éclairées.</a:t>
            </a:r>
            <a:endParaRPr lang="fr-FR" b="0" i="0" dirty="0">
              <a:solidFill>
                <a:srgbClr val="212529"/>
              </a:solidFill>
              <a:effectLst/>
              <a:latin typeface="proxima-nova"/>
            </a:endParaRPr>
          </a:p>
        </p:txBody>
      </p:sp>
      <p:pic>
        <p:nvPicPr>
          <p:cNvPr id="6" name="Image 5">
            <a:extLst>
              <a:ext uri="{FF2B5EF4-FFF2-40B4-BE49-F238E27FC236}">
                <a16:creationId xmlns:a16="http://schemas.microsoft.com/office/drawing/2014/main" id="{732B70D9-E8FC-41A4-9502-A05EC91F9000}"/>
              </a:ext>
            </a:extLst>
          </p:cNvPr>
          <p:cNvPicPr>
            <a:picLocks noChangeAspect="1"/>
          </p:cNvPicPr>
          <p:nvPr/>
        </p:nvPicPr>
        <p:blipFill>
          <a:blip r:embed="rId3"/>
          <a:stretch>
            <a:fillRect/>
          </a:stretch>
        </p:blipFill>
        <p:spPr>
          <a:xfrm>
            <a:off x="9096432" y="3595192"/>
            <a:ext cx="2412683" cy="2412683"/>
          </a:xfrm>
          <a:prstGeom prst="rect">
            <a:avLst/>
          </a:prstGeom>
        </p:spPr>
      </p:pic>
      <p:sp>
        <p:nvSpPr>
          <p:cNvPr id="8" name="ZoneTexte 7">
            <a:extLst>
              <a:ext uri="{FF2B5EF4-FFF2-40B4-BE49-F238E27FC236}">
                <a16:creationId xmlns:a16="http://schemas.microsoft.com/office/drawing/2014/main" id="{3AACE94C-8CDD-4C18-BA97-3E42CF337DFB}"/>
              </a:ext>
            </a:extLst>
          </p:cNvPr>
          <p:cNvSpPr txBox="1"/>
          <p:nvPr/>
        </p:nvSpPr>
        <p:spPr>
          <a:xfrm>
            <a:off x="271274" y="4498694"/>
            <a:ext cx="8231080" cy="1200329"/>
          </a:xfrm>
          <a:prstGeom prst="rect">
            <a:avLst/>
          </a:prstGeom>
          <a:noFill/>
        </p:spPr>
        <p:txBody>
          <a:bodyPr wrap="square">
            <a:spAutoFit/>
          </a:bodyPr>
          <a:lstStyle/>
          <a:p>
            <a:r>
              <a:rPr lang="fr-FR" dirty="0">
                <a:solidFill>
                  <a:srgbClr val="212529"/>
                </a:solidFill>
                <a:latin typeface="proxima-nova"/>
              </a:rPr>
              <a:t>Les normes du tronc commun prévoient 13 catégories, réunissant 136 éléments de publication portant sur 620 informations à fournir. Une seconde salve de normes devra être publiée par l’EFRAG afin de les décliner en normes de durabilité sectorielles.</a:t>
            </a:r>
          </a:p>
        </p:txBody>
      </p:sp>
      <p:pic>
        <p:nvPicPr>
          <p:cNvPr id="3" name="Image 2">
            <a:extLst>
              <a:ext uri="{FF2B5EF4-FFF2-40B4-BE49-F238E27FC236}">
                <a16:creationId xmlns:a16="http://schemas.microsoft.com/office/drawing/2014/main" id="{5934DD62-5E47-4486-96D9-8F3FF95D0BEB}"/>
              </a:ext>
            </a:extLst>
          </p:cNvPr>
          <p:cNvPicPr>
            <a:picLocks noChangeAspect="1"/>
          </p:cNvPicPr>
          <p:nvPr/>
        </p:nvPicPr>
        <p:blipFill>
          <a:blip r:embed="rId4"/>
          <a:stretch>
            <a:fillRect/>
          </a:stretch>
        </p:blipFill>
        <p:spPr>
          <a:xfrm>
            <a:off x="9096432" y="2980920"/>
            <a:ext cx="2412683" cy="470188"/>
          </a:xfrm>
          <a:prstGeom prst="rect">
            <a:avLst/>
          </a:prstGeom>
        </p:spPr>
      </p:pic>
    </p:spTree>
    <p:extLst>
      <p:ext uri="{BB962C8B-B14F-4D97-AF65-F5344CB8AC3E}">
        <p14:creationId xmlns:p14="http://schemas.microsoft.com/office/powerpoint/2010/main" val="93457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5066" y="210372"/>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823A599D-DE67-4C57-BD82-1F53C03A8081}"/>
              </a:ext>
            </a:extLst>
          </p:cNvPr>
          <p:cNvSpPr txBox="1"/>
          <p:nvPr/>
        </p:nvSpPr>
        <p:spPr>
          <a:xfrm>
            <a:off x="442659" y="1265066"/>
            <a:ext cx="9756559" cy="2031325"/>
          </a:xfrm>
          <a:prstGeom prst="rect">
            <a:avLst/>
          </a:prstGeom>
          <a:noFill/>
        </p:spPr>
        <p:txBody>
          <a:bodyPr wrap="square">
            <a:spAutoFit/>
          </a:bodyPr>
          <a:lstStyle/>
          <a:p>
            <a:r>
              <a:rPr lang="fr-FR" dirty="0"/>
              <a:t>Afin d’orienter les investissements vers les acteurs économiques les plus responsables, l’Union européenne souhaite approfondir et harmoniser les pratiques de </a:t>
            </a:r>
            <a:r>
              <a:rPr lang="fr-FR" dirty="0" err="1"/>
              <a:t>reporting</a:t>
            </a:r>
            <a:r>
              <a:rPr lang="fr-FR" dirty="0"/>
              <a:t> ESG, à travers la </a:t>
            </a:r>
            <a:r>
              <a:rPr lang="fr-FR" b="1" dirty="0" err="1"/>
              <a:t>Corporate</a:t>
            </a:r>
            <a:r>
              <a:rPr lang="fr-FR" b="1" dirty="0"/>
              <a:t> </a:t>
            </a:r>
            <a:r>
              <a:rPr lang="fr-FR" b="1" dirty="0" err="1"/>
              <a:t>Sustainability</a:t>
            </a:r>
            <a:r>
              <a:rPr lang="fr-FR" b="1" dirty="0"/>
              <a:t> </a:t>
            </a:r>
            <a:r>
              <a:rPr lang="fr-FR" b="1" dirty="0" err="1"/>
              <a:t>Reporting</a:t>
            </a:r>
            <a:r>
              <a:rPr lang="fr-FR" b="1" dirty="0"/>
              <a:t> Directive (CSRD)</a:t>
            </a:r>
            <a:r>
              <a:rPr lang="fr-FR" dirty="0"/>
              <a:t>.</a:t>
            </a:r>
            <a:r>
              <a:rPr lang="fr-FR" b="1" dirty="0"/>
              <a:t> </a:t>
            </a:r>
          </a:p>
          <a:p>
            <a:endParaRPr lang="fr-FR" dirty="0"/>
          </a:p>
          <a:p>
            <a:r>
              <a:rPr lang="fr-FR" dirty="0"/>
              <a:t>Elle imposera aux entreprises européennes de publier des informations plus détaillées en matière de durabilité à la fois sur les sujets environnementaux, sociaux et de gouvernance à compter des exercices ouverts au 1er janvier 2024. </a:t>
            </a:r>
          </a:p>
        </p:txBody>
      </p:sp>
      <p:pic>
        <p:nvPicPr>
          <p:cNvPr id="3" name="Image 2">
            <a:extLst>
              <a:ext uri="{FF2B5EF4-FFF2-40B4-BE49-F238E27FC236}">
                <a16:creationId xmlns:a16="http://schemas.microsoft.com/office/drawing/2014/main" id="{AE521BBE-DDC4-4AC0-B24B-00EF6DFD1C08}"/>
              </a:ext>
            </a:extLst>
          </p:cNvPr>
          <p:cNvPicPr>
            <a:picLocks noChangeAspect="1"/>
          </p:cNvPicPr>
          <p:nvPr/>
        </p:nvPicPr>
        <p:blipFill>
          <a:blip r:embed="rId3"/>
          <a:stretch>
            <a:fillRect/>
          </a:stretch>
        </p:blipFill>
        <p:spPr>
          <a:xfrm>
            <a:off x="2029938" y="3657600"/>
            <a:ext cx="4905694" cy="2452847"/>
          </a:xfrm>
          <a:prstGeom prst="rect">
            <a:avLst/>
          </a:prstGeom>
        </p:spPr>
      </p:pic>
      <p:sp>
        <p:nvSpPr>
          <p:cNvPr id="4" name="ZoneTexte 3">
            <a:extLst>
              <a:ext uri="{FF2B5EF4-FFF2-40B4-BE49-F238E27FC236}">
                <a16:creationId xmlns:a16="http://schemas.microsoft.com/office/drawing/2014/main" id="{466FDE10-B9F6-442F-A504-674365A67DAA}"/>
              </a:ext>
            </a:extLst>
          </p:cNvPr>
          <p:cNvSpPr txBox="1"/>
          <p:nvPr/>
        </p:nvSpPr>
        <p:spPr>
          <a:xfrm>
            <a:off x="7834923" y="4112581"/>
            <a:ext cx="3368695" cy="1200329"/>
          </a:xfrm>
          <a:prstGeom prst="rect">
            <a:avLst/>
          </a:prstGeom>
          <a:solidFill>
            <a:schemeClr val="accent5"/>
          </a:solidFill>
        </p:spPr>
        <p:txBody>
          <a:bodyPr wrap="square" rtlCol="0">
            <a:spAutoFit/>
          </a:bodyPr>
          <a:lstStyle/>
          <a:p>
            <a:pPr algn="ctr"/>
            <a:r>
              <a:rPr lang="fr-FR" b="1" dirty="0">
                <a:solidFill>
                  <a:schemeClr val="bg1"/>
                </a:solidFill>
              </a:rPr>
              <a:t>Publication de l’acte délégué le 31 juillet 2023 par la Commission Européenne</a:t>
            </a:r>
          </a:p>
          <a:p>
            <a:endParaRPr lang="fr-FR" b="1" dirty="0">
              <a:solidFill>
                <a:schemeClr val="bg1"/>
              </a:solidFill>
            </a:endParaRPr>
          </a:p>
        </p:txBody>
      </p:sp>
    </p:spTree>
    <p:extLst>
      <p:ext uri="{BB962C8B-B14F-4D97-AF65-F5344CB8AC3E}">
        <p14:creationId xmlns:p14="http://schemas.microsoft.com/office/powerpoint/2010/main" val="118439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0D661C4-8C8D-498B-8E93-3AE81196F388}"/>
              </a:ext>
            </a:extLst>
          </p:cNvPr>
          <p:cNvSpPr txBox="1"/>
          <p:nvPr/>
        </p:nvSpPr>
        <p:spPr>
          <a:xfrm>
            <a:off x="835683" y="2957397"/>
            <a:ext cx="10003950" cy="923330"/>
          </a:xfrm>
          <a:prstGeom prst="rect">
            <a:avLst/>
          </a:prstGeom>
          <a:noFill/>
        </p:spPr>
        <p:txBody>
          <a:bodyPr wrap="square">
            <a:spAutoFit/>
          </a:bodyPr>
          <a:lstStyle/>
          <a:p>
            <a:endParaRPr lang="fr-FR" dirty="0"/>
          </a:p>
          <a:p>
            <a:r>
              <a:rPr lang="fr-FR" dirty="0"/>
              <a:t>• Construire un cadre structurant et exigeant pour le </a:t>
            </a:r>
            <a:r>
              <a:rPr lang="fr-FR" dirty="0" err="1"/>
              <a:t>reporting</a:t>
            </a:r>
            <a:r>
              <a:rPr lang="fr-FR" dirty="0"/>
              <a:t> de durabilité de tous les pays de l’UE;</a:t>
            </a:r>
          </a:p>
        </p:txBody>
      </p:sp>
      <p:sp>
        <p:nvSpPr>
          <p:cNvPr id="4" name="TextBox 2">
            <a:extLst>
              <a:ext uri="{FF2B5EF4-FFF2-40B4-BE49-F238E27FC236}">
                <a16:creationId xmlns:a16="http://schemas.microsoft.com/office/drawing/2014/main" id="{763C7AD2-32AB-4489-A5A8-71AC7A666E3D}"/>
              </a:ext>
            </a:extLst>
          </p:cNvPr>
          <p:cNvSpPr txBox="1"/>
          <p:nvPr/>
        </p:nvSpPr>
        <p:spPr>
          <a:xfrm>
            <a:off x="-223125" y="272515"/>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pic>
        <p:nvPicPr>
          <p:cNvPr id="2" name="Image 1">
            <a:extLst>
              <a:ext uri="{FF2B5EF4-FFF2-40B4-BE49-F238E27FC236}">
                <a16:creationId xmlns:a16="http://schemas.microsoft.com/office/drawing/2014/main" id="{480B796C-01FF-43FC-A154-C636D3A7F08B}"/>
              </a:ext>
            </a:extLst>
          </p:cNvPr>
          <p:cNvPicPr>
            <a:picLocks noChangeAspect="1"/>
          </p:cNvPicPr>
          <p:nvPr/>
        </p:nvPicPr>
        <p:blipFill>
          <a:blip r:embed="rId2"/>
          <a:stretch>
            <a:fillRect/>
          </a:stretch>
        </p:blipFill>
        <p:spPr>
          <a:xfrm>
            <a:off x="6658230" y="4284863"/>
            <a:ext cx="3809474" cy="1902371"/>
          </a:xfrm>
          <a:prstGeom prst="rect">
            <a:avLst/>
          </a:prstGeom>
        </p:spPr>
      </p:pic>
      <p:pic>
        <p:nvPicPr>
          <p:cNvPr id="5" name="Image 4">
            <a:extLst>
              <a:ext uri="{FF2B5EF4-FFF2-40B4-BE49-F238E27FC236}">
                <a16:creationId xmlns:a16="http://schemas.microsoft.com/office/drawing/2014/main" id="{B57AE896-3560-403D-8282-3482F7280D14}"/>
              </a:ext>
            </a:extLst>
          </p:cNvPr>
          <p:cNvPicPr>
            <a:picLocks noChangeAspect="1"/>
          </p:cNvPicPr>
          <p:nvPr/>
        </p:nvPicPr>
        <p:blipFill>
          <a:blip r:embed="rId3"/>
          <a:stretch>
            <a:fillRect/>
          </a:stretch>
        </p:blipFill>
        <p:spPr>
          <a:xfrm>
            <a:off x="456224" y="6198304"/>
            <a:ext cx="2414225" cy="487722"/>
          </a:xfrm>
          <a:prstGeom prst="rect">
            <a:avLst/>
          </a:prstGeom>
        </p:spPr>
      </p:pic>
      <p:sp>
        <p:nvSpPr>
          <p:cNvPr id="7" name="ZoneTexte 6">
            <a:extLst>
              <a:ext uri="{FF2B5EF4-FFF2-40B4-BE49-F238E27FC236}">
                <a16:creationId xmlns:a16="http://schemas.microsoft.com/office/drawing/2014/main" id="{50C2D2D6-DA7F-4B77-9D81-074119851F06}"/>
              </a:ext>
            </a:extLst>
          </p:cNvPr>
          <p:cNvSpPr txBox="1"/>
          <p:nvPr/>
        </p:nvSpPr>
        <p:spPr>
          <a:xfrm>
            <a:off x="235298" y="1168262"/>
            <a:ext cx="10920382" cy="923330"/>
          </a:xfrm>
          <a:prstGeom prst="rect">
            <a:avLst/>
          </a:prstGeom>
          <a:solidFill>
            <a:srgbClr val="0070C0"/>
          </a:solidFill>
        </p:spPr>
        <p:txBody>
          <a:bodyPr wrap="square">
            <a:spAutoFit/>
          </a:bodyPr>
          <a:lstStyle/>
          <a:p>
            <a:r>
              <a:rPr lang="fr-FR" b="1" dirty="0">
                <a:solidFill>
                  <a:schemeClr val="bg1"/>
                </a:solidFill>
              </a:rPr>
              <a:t>La CSRD impose aux moyennes et grandes entreprises de publier un </a:t>
            </a:r>
            <a:r>
              <a:rPr lang="fr-FR" b="1" dirty="0" err="1">
                <a:solidFill>
                  <a:schemeClr val="bg1"/>
                </a:solidFill>
              </a:rPr>
              <a:t>reporting</a:t>
            </a:r>
            <a:r>
              <a:rPr lang="fr-FR" b="1" dirty="0">
                <a:solidFill>
                  <a:schemeClr val="bg1"/>
                </a:solidFill>
              </a:rPr>
              <a:t> de durabilité, incluant la communication de données financières et ESG (environnementale, sociale et de gouvernance). </a:t>
            </a:r>
          </a:p>
        </p:txBody>
      </p:sp>
      <p:sp>
        <p:nvSpPr>
          <p:cNvPr id="9" name="ZoneTexte 8">
            <a:extLst>
              <a:ext uri="{FF2B5EF4-FFF2-40B4-BE49-F238E27FC236}">
                <a16:creationId xmlns:a16="http://schemas.microsoft.com/office/drawing/2014/main" id="{2B18A8E5-5E7B-4185-9B95-3B7034A985C5}"/>
              </a:ext>
            </a:extLst>
          </p:cNvPr>
          <p:cNvSpPr txBox="1"/>
          <p:nvPr/>
        </p:nvSpPr>
        <p:spPr>
          <a:xfrm>
            <a:off x="821290" y="2811069"/>
            <a:ext cx="6742590" cy="369332"/>
          </a:xfrm>
          <a:prstGeom prst="rect">
            <a:avLst/>
          </a:prstGeom>
          <a:noFill/>
        </p:spPr>
        <p:txBody>
          <a:bodyPr wrap="square">
            <a:spAutoFit/>
          </a:bodyPr>
          <a:lstStyle/>
          <a:p>
            <a:r>
              <a:rPr lang="fr-FR" dirty="0"/>
              <a:t>• Permettre une meilleure comparaison entre les entreprises;</a:t>
            </a:r>
          </a:p>
        </p:txBody>
      </p:sp>
      <p:sp>
        <p:nvSpPr>
          <p:cNvPr id="11" name="ZoneTexte 10">
            <a:extLst>
              <a:ext uri="{FF2B5EF4-FFF2-40B4-BE49-F238E27FC236}">
                <a16:creationId xmlns:a16="http://schemas.microsoft.com/office/drawing/2014/main" id="{A38C32AF-E010-4E89-B751-03F164EC8C9A}"/>
              </a:ext>
            </a:extLst>
          </p:cNvPr>
          <p:cNvSpPr txBox="1"/>
          <p:nvPr/>
        </p:nvSpPr>
        <p:spPr>
          <a:xfrm>
            <a:off x="835683" y="4100197"/>
            <a:ext cx="6742590" cy="369332"/>
          </a:xfrm>
          <a:prstGeom prst="rect">
            <a:avLst/>
          </a:prstGeom>
          <a:noFill/>
        </p:spPr>
        <p:txBody>
          <a:bodyPr wrap="square">
            <a:spAutoFit/>
          </a:bodyPr>
          <a:lstStyle/>
          <a:p>
            <a:r>
              <a:rPr lang="fr-FR" dirty="0"/>
              <a:t>• Intégrer le concept de double matérialité.</a:t>
            </a:r>
          </a:p>
        </p:txBody>
      </p:sp>
      <p:sp>
        <p:nvSpPr>
          <p:cNvPr id="13" name="ZoneTexte 12">
            <a:extLst>
              <a:ext uri="{FF2B5EF4-FFF2-40B4-BE49-F238E27FC236}">
                <a16:creationId xmlns:a16="http://schemas.microsoft.com/office/drawing/2014/main" id="{0FA84986-91C5-44EF-9E05-1F2DB888F82A}"/>
              </a:ext>
            </a:extLst>
          </p:cNvPr>
          <p:cNvSpPr txBox="1"/>
          <p:nvPr/>
        </p:nvSpPr>
        <p:spPr>
          <a:xfrm>
            <a:off x="638409" y="2336755"/>
            <a:ext cx="6213566" cy="369332"/>
          </a:xfrm>
          <a:prstGeom prst="rect">
            <a:avLst/>
          </a:prstGeom>
          <a:noFill/>
        </p:spPr>
        <p:txBody>
          <a:bodyPr wrap="square">
            <a:spAutoFit/>
          </a:bodyPr>
          <a:lstStyle/>
          <a:p>
            <a:r>
              <a:rPr lang="fr-FR" dirty="0"/>
              <a:t>Ses objectifs :</a:t>
            </a:r>
          </a:p>
        </p:txBody>
      </p:sp>
    </p:spTree>
    <p:extLst>
      <p:ext uri="{BB962C8B-B14F-4D97-AF65-F5344CB8AC3E}">
        <p14:creationId xmlns:p14="http://schemas.microsoft.com/office/powerpoint/2010/main" val="3571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E82E4FE-FD42-43B5-A313-4E7DDF272D30}"/>
              </a:ext>
            </a:extLst>
          </p:cNvPr>
          <p:cNvSpPr txBox="1"/>
          <p:nvPr/>
        </p:nvSpPr>
        <p:spPr>
          <a:xfrm>
            <a:off x="505097" y="1532709"/>
            <a:ext cx="3944983" cy="4247317"/>
          </a:xfrm>
          <a:prstGeom prst="rect">
            <a:avLst/>
          </a:prstGeom>
          <a:solidFill>
            <a:schemeClr val="accent5">
              <a:lumMod val="60000"/>
              <a:lumOff val="40000"/>
            </a:schemeClr>
          </a:solidFill>
        </p:spPr>
        <p:txBody>
          <a:bodyPr wrap="square">
            <a:spAutoFit/>
          </a:bodyPr>
          <a:lstStyle/>
          <a:p>
            <a:r>
              <a:rPr lang="fr-FR" b="1" dirty="0">
                <a:solidFill>
                  <a:schemeClr val="bg1"/>
                </a:solidFill>
              </a:rPr>
              <a:t>Avec la CSRD, les entreprises européennes vont devoir intégrer l’analyse de double matérialité :</a:t>
            </a:r>
          </a:p>
          <a:p>
            <a:r>
              <a:rPr lang="fr-FR" b="1" dirty="0">
                <a:solidFill>
                  <a:schemeClr val="bg1"/>
                </a:solidFill>
              </a:rPr>
              <a:t> </a:t>
            </a:r>
          </a:p>
          <a:p>
            <a:pPr marL="285750" indent="-285750">
              <a:buFont typeface="Arial" panose="020B0604020202020204" pitchFamily="34" charset="0"/>
              <a:buChar char="•"/>
            </a:pPr>
            <a:r>
              <a:rPr lang="fr-FR" b="1" dirty="0">
                <a:solidFill>
                  <a:schemeClr val="bg1"/>
                </a:solidFill>
              </a:rPr>
              <a:t>La matérialité d’impact, les impacts positifs ou négatifs des activités de l’entreprise sur son environnement (économique, social ou naturel).</a:t>
            </a:r>
          </a:p>
          <a:p>
            <a:endParaRPr lang="fr-FR" b="1" dirty="0">
              <a:solidFill>
                <a:schemeClr val="bg1"/>
              </a:solidFill>
            </a:endParaRPr>
          </a:p>
          <a:p>
            <a:pPr marL="285750" indent="-285750">
              <a:buFont typeface="Arial" panose="020B0604020202020204" pitchFamily="34" charset="0"/>
              <a:buChar char="•"/>
            </a:pPr>
            <a:r>
              <a:rPr lang="fr-FR" b="1" dirty="0">
                <a:solidFill>
                  <a:schemeClr val="bg1"/>
                </a:solidFill>
              </a:rPr>
              <a:t>La matérialité financière, les risques et les opportunités de l’environnement (économique, social ou naturel) sur l’entreprise.</a:t>
            </a:r>
          </a:p>
        </p:txBody>
      </p:sp>
      <p:sp>
        <p:nvSpPr>
          <p:cNvPr id="4" name="TextBox 2">
            <a:extLst>
              <a:ext uri="{FF2B5EF4-FFF2-40B4-BE49-F238E27FC236}">
                <a16:creationId xmlns:a16="http://schemas.microsoft.com/office/drawing/2014/main" id="{9190E3BA-0CFD-4FD5-BBB0-89166CFD1929}"/>
              </a:ext>
            </a:extLst>
          </p:cNvPr>
          <p:cNvSpPr txBox="1"/>
          <p:nvPr/>
        </p:nvSpPr>
        <p:spPr>
          <a:xfrm>
            <a:off x="-218643" y="288749"/>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pic>
        <p:nvPicPr>
          <p:cNvPr id="2" name="Image 1">
            <a:extLst>
              <a:ext uri="{FF2B5EF4-FFF2-40B4-BE49-F238E27FC236}">
                <a16:creationId xmlns:a16="http://schemas.microsoft.com/office/drawing/2014/main" id="{925D67B0-7B00-4726-97ED-EC07E4084D78}"/>
              </a:ext>
            </a:extLst>
          </p:cNvPr>
          <p:cNvPicPr>
            <a:picLocks noChangeAspect="1"/>
          </p:cNvPicPr>
          <p:nvPr/>
        </p:nvPicPr>
        <p:blipFill>
          <a:blip r:embed="rId2"/>
          <a:stretch>
            <a:fillRect/>
          </a:stretch>
        </p:blipFill>
        <p:spPr>
          <a:xfrm>
            <a:off x="4889879" y="1948262"/>
            <a:ext cx="6370752" cy="3139211"/>
          </a:xfrm>
          <a:prstGeom prst="rect">
            <a:avLst/>
          </a:prstGeom>
        </p:spPr>
      </p:pic>
      <p:pic>
        <p:nvPicPr>
          <p:cNvPr id="5" name="Image 4">
            <a:extLst>
              <a:ext uri="{FF2B5EF4-FFF2-40B4-BE49-F238E27FC236}">
                <a16:creationId xmlns:a16="http://schemas.microsoft.com/office/drawing/2014/main" id="{2749286F-D966-4AF0-840B-971887AAD2DA}"/>
              </a:ext>
            </a:extLst>
          </p:cNvPr>
          <p:cNvPicPr>
            <a:picLocks noChangeAspect="1"/>
          </p:cNvPicPr>
          <p:nvPr/>
        </p:nvPicPr>
        <p:blipFill>
          <a:blip r:embed="rId3"/>
          <a:stretch>
            <a:fillRect/>
          </a:stretch>
        </p:blipFill>
        <p:spPr>
          <a:xfrm>
            <a:off x="505097" y="6173432"/>
            <a:ext cx="2414225" cy="487722"/>
          </a:xfrm>
          <a:prstGeom prst="rect">
            <a:avLst/>
          </a:prstGeom>
        </p:spPr>
      </p:pic>
    </p:spTree>
    <p:extLst>
      <p:ext uri="{BB962C8B-B14F-4D97-AF65-F5344CB8AC3E}">
        <p14:creationId xmlns:p14="http://schemas.microsoft.com/office/powerpoint/2010/main" val="269487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6E9E78-F950-4389-8CCE-CB71B26CD472}"/>
              </a:ext>
            </a:extLst>
          </p:cNvPr>
          <p:cNvSpPr txBox="1"/>
          <p:nvPr/>
        </p:nvSpPr>
        <p:spPr>
          <a:xfrm>
            <a:off x="4559633" y="3770226"/>
            <a:ext cx="6098958" cy="2554545"/>
          </a:xfrm>
          <a:prstGeom prst="rect">
            <a:avLst/>
          </a:prstGeom>
          <a:noFill/>
        </p:spPr>
        <p:txBody>
          <a:bodyPr wrap="square">
            <a:spAutoFit/>
          </a:bodyPr>
          <a:lstStyle/>
          <a:p>
            <a:r>
              <a:rPr lang="fr-FR" sz="1600" i="1" dirty="0"/>
              <a:t>Exemple d’une entreprise ferroviaire comme la SNCF à travers son activité de transport de personnes et de marchandises, la SNCF a un impact économique, social et environnemental sur le territoire. </a:t>
            </a:r>
          </a:p>
          <a:p>
            <a:endParaRPr lang="fr-FR" sz="1600" i="1" dirty="0"/>
          </a:p>
          <a:p>
            <a:r>
              <a:rPr lang="fr-FR" sz="1600" i="1" dirty="0"/>
              <a:t>En parallèle, le changement climatique risque de mettre à mal les infrastructures et le réseau (canicules, fortes précipitations, tempêtes…), mais il peut également présenter une opportunité économique car le train est aujourd’hui une solution de mobilité moins carbonée.</a:t>
            </a:r>
          </a:p>
        </p:txBody>
      </p:sp>
      <p:pic>
        <p:nvPicPr>
          <p:cNvPr id="2" name="Image 1">
            <a:extLst>
              <a:ext uri="{FF2B5EF4-FFF2-40B4-BE49-F238E27FC236}">
                <a16:creationId xmlns:a16="http://schemas.microsoft.com/office/drawing/2014/main" id="{250386E9-AB88-42A1-A0B7-125C4DA2ADD3}"/>
              </a:ext>
            </a:extLst>
          </p:cNvPr>
          <p:cNvPicPr>
            <a:picLocks noChangeAspect="1"/>
          </p:cNvPicPr>
          <p:nvPr/>
        </p:nvPicPr>
        <p:blipFill>
          <a:blip r:embed="rId2"/>
          <a:stretch>
            <a:fillRect/>
          </a:stretch>
        </p:blipFill>
        <p:spPr>
          <a:xfrm>
            <a:off x="926238" y="3894293"/>
            <a:ext cx="3079176" cy="2306410"/>
          </a:xfrm>
          <a:prstGeom prst="rect">
            <a:avLst/>
          </a:prstGeom>
        </p:spPr>
      </p:pic>
      <p:pic>
        <p:nvPicPr>
          <p:cNvPr id="4" name="Image 3">
            <a:extLst>
              <a:ext uri="{FF2B5EF4-FFF2-40B4-BE49-F238E27FC236}">
                <a16:creationId xmlns:a16="http://schemas.microsoft.com/office/drawing/2014/main" id="{D0D15041-E1C2-4D3E-A505-A766119F9ECC}"/>
              </a:ext>
            </a:extLst>
          </p:cNvPr>
          <p:cNvPicPr>
            <a:picLocks noChangeAspect="1"/>
          </p:cNvPicPr>
          <p:nvPr/>
        </p:nvPicPr>
        <p:blipFill>
          <a:blip r:embed="rId3"/>
          <a:stretch>
            <a:fillRect/>
          </a:stretch>
        </p:blipFill>
        <p:spPr>
          <a:xfrm>
            <a:off x="1065304" y="862304"/>
            <a:ext cx="8162925" cy="2505075"/>
          </a:xfrm>
          <a:prstGeom prst="rect">
            <a:avLst/>
          </a:prstGeom>
        </p:spPr>
      </p:pic>
      <p:sp>
        <p:nvSpPr>
          <p:cNvPr id="6" name="TextBox 2">
            <a:extLst>
              <a:ext uri="{FF2B5EF4-FFF2-40B4-BE49-F238E27FC236}">
                <a16:creationId xmlns:a16="http://schemas.microsoft.com/office/drawing/2014/main" id="{51BAB5C6-84E8-4DC2-8B25-28B245AD1FA6}"/>
              </a:ext>
            </a:extLst>
          </p:cNvPr>
          <p:cNvSpPr txBox="1"/>
          <p:nvPr/>
        </p:nvSpPr>
        <p:spPr>
          <a:xfrm>
            <a:off x="-418940" y="255160"/>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pic>
        <p:nvPicPr>
          <p:cNvPr id="7" name="Image 6">
            <a:extLst>
              <a:ext uri="{FF2B5EF4-FFF2-40B4-BE49-F238E27FC236}">
                <a16:creationId xmlns:a16="http://schemas.microsoft.com/office/drawing/2014/main" id="{2173F487-55ED-401E-87F0-FA8A5D11F3A2}"/>
              </a:ext>
            </a:extLst>
          </p:cNvPr>
          <p:cNvPicPr>
            <a:picLocks noChangeAspect="1"/>
          </p:cNvPicPr>
          <p:nvPr/>
        </p:nvPicPr>
        <p:blipFill>
          <a:blip r:embed="rId4"/>
          <a:stretch>
            <a:fillRect/>
          </a:stretch>
        </p:blipFill>
        <p:spPr>
          <a:xfrm>
            <a:off x="708772" y="6399368"/>
            <a:ext cx="2414225" cy="487722"/>
          </a:xfrm>
          <a:prstGeom prst="rect">
            <a:avLst/>
          </a:prstGeom>
        </p:spPr>
      </p:pic>
    </p:spTree>
    <p:extLst>
      <p:ext uri="{BB962C8B-B14F-4D97-AF65-F5344CB8AC3E}">
        <p14:creationId xmlns:p14="http://schemas.microsoft.com/office/powerpoint/2010/main" val="39123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7B2D36-BD48-45BD-83EE-9914ABE26DFB}"/>
              </a:ext>
            </a:extLst>
          </p:cNvPr>
          <p:cNvSpPr txBox="1"/>
          <p:nvPr/>
        </p:nvSpPr>
        <p:spPr>
          <a:xfrm>
            <a:off x="235808" y="999723"/>
            <a:ext cx="11720384" cy="707886"/>
          </a:xfrm>
          <a:prstGeom prst="rect">
            <a:avLst/>
          </a:prstGeom>
          <a:noFill/>
        </p:spPr>
        <p:txBody>
          <a:bodyPr wrap="square">
            <a:spAutoFit/>
          </a:bodyPr>
          <a:lstStyle/>
          <a:p>
            <a:r>
              <a:rPr lang="fr-FR" sz="2000" b="1" dirty="0">
                <a:solidFill>
                  <a:srgbClr val="FF0000"/>
                </a:solidFill>
              </a:rPr>
              <a:t>Trois sujets non sectoriels : Environnement, Social, Gouvernance, eux-mêmes déclinés en enjeux et sous-enjeux :</a:t>
            </a:r>
          </a:p>
        </p:txBody>
      </p:sp>
      <p:sp>
        <p:nvSpPr>
          <p:cNvPr id="4" name="TextBox 2">
            <a:extLst>
              <a:ext uri="{FF2B5EF4-FFF2-40B4-BE49-F238E27FC236}">
                <a16:creationId xmlns:a16="http://schemas.microsoft.com/office/drawing/2014/main" id="{A6D6402A-BC60-4420-8D9C-F32571E4C916}"/>
              </a:ext>
            </a:extLst>
          </p:cNvPr>
          <p:cNvSpPr txBox="1"/>
          <p:nvPr/>
        </p:nvSpPr>
        <p:spPr>
          <a:xfrm>
            <a:off x="-166391" y="176151"/>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sp>
        <p:nvSpPr>
          <p:cNvPr id="5" name="ZoneTexte 4">
            <a:extLst>
              <a:ext uri="{FF2B5EF4-FFF2-40B4-BE49-F238E27FC236}">
                <a16:creationId xmlns:a16="http://schemas.microsoft.com/office/drawing/2014/main" id="{00595B66-196A-482F-BC71-30DD91A5E10E}"/>
              </a:ext>
            </a:extLst>
          </p:cNvPr>
          <p:cNvSpPr txBox="1"/>
          <p:nvPr/>
        </p:nvSpPr>
        <p:spPr>
          <a:xfrm>
            <a:off x="235808" y="2107108"/>
            <a:ext cx="6098958" cy="1508105"/>
          </a:xfrm>
          <a:prstGeom prst="rect">
            <a:avLst/>
          </a:prstGeom>
          <a:solidFill>
            <a:srgbClr val="8FDF8D"/>
          </a:solidFill>
        </p:spPr>
        <p:txBody>
          <a:bodyPr wrap="square">
            <a:spAutoFit/>
          </a:bodyPr>
          <a:lstStyle/>
          <a:p>
            <a:r>
              <a:rPr lang="fr-FR" sz="2000" b="1" dirty="0"/>
              <a:t>Environnement : </a:t>
            </a:r>
            <a:r>
              <a:rPr lang="fr-FR" dirty="0"/>
              <a:t>Atténuation du changement climatique - Adaptation au changement climatique - Eau et ressources marines - Utilisation des ressources et économie circulaire - Prévention et réduction de la pollution - Biodiversité et écosystèmes</a:t>
            </a:r>
          </a:p>
        </p:txBody>
      </p:sp>
      <p:sp>
        <p:nvSpPr>
          <p:cNvPr id="7" name="ZoneTexte 6">
            <a:extLst>
              <a:ext uri="{FF2B5EF4-FFF2-40B4-BE49-F238E27FC236}">
                <a16:creationId xmlns:a16="http://schemas.microsoft.com/office/drawing/2014/main" id="{91F95B83-49CB-4B90-880E-FCC432BCA847}"/>
              </a:ext>
            </a:extLst>
          </p:cNvPr>
          <p:cNvSpPr txBox="1"/>
          <p:nvPr/>
        </p:nvSpPr>
        <p:spPr>
          <a:xfrm>
            <a:off x="235808" y="3877052"/>
            <a:ext cx="6098958" cy="2339102"/>
          </a:xfrm>
          <a:prstGeom prst="rect">
            <a:avLst/>
          </a:prstGeom>
          <a:solidFill>
            <a:schemeClr val="accent4">
              <a:lumMod val="40000"/>
              <a:lumOff val="60000"/>
            </a:schemeClr>
          </a:solidFill>
        </p:spPr>
        <p:txBody>
          <a:bodyPr wrap="square">
            <a:spAutoFit/>
          </a:bodyPr>
          <a:lstStyle/>
          <a:p>
            <a:r>
              <a:rPr lang="fr-FR" sz="2000" b="1" dirty="0"/>
              <a:t>Social : </a:t>
            </a:r>
            <a:r>
              <a:rPr lang="fr-FR" dirty="0"/>
              <a:t>Égalité des chances (égalité h/f, salaire/travail égal, formation, employabilité et inclusion des personnes handicapées) - Conditions de travail (salaires, dialogue social, accords collectifs, engagement des salariés, équilibre de vie, santé, sécurité et adaptation de l’environnement de travail) - Respect des droits de l’Homme (des libertés fondamentales, des principes démocratiques et des standards internationaux)</a:t>
            </a:r>
          </a:p>
        </p:txBody>
      </p:sp>
      <p:sp>
        <p:nvSpPr>
          <p:cNvPr id="8" name="ZoneTexte 7">
            <a:extLst>
              <a:ext uri="{FF2B5EF4-FFF2-40B4-BE49-F238E27FC236}">
                <a16:creationId xmlns:a16="http://schemas.microsoft.com/office/drawing/2014/main" id="{B10300C5-4A91-4DBE-ACFF-4B3DDB6908B9}"/>
              </a:ext>
            </a:extLst>
          </p:cNvPr>
          <p:cNvSpPr txBox="1"/>
          <p:nvPr/>
        </p:nvSpPr>
        <p:spPr>
          <a:xfrm>
            <a:off x="6737823" y="1957626"/>
            <a:ext cx="5125649" cy="2339102"/>
          </a:xfrm>
          <a:prstGeom prst="rect">
            <a:avLst/>
          </a:prstGeom>
          <a:solidFill>
            <a:srgbClr val="CCECFF"/>
          </a:solidFill>
        </p:spPr>
        <p:txBody>
          <a:bodyPr wrap="square">
            <a:spAutoFit/>
          </a:bodyPr>
          <a:lstStyle/>
          <a:p>
            <a:r>
              <a:rPr lang="fr-FR" sz="2000" b="1" dirty="0"/>
              <a:t>Gouvernance : </a:t>
            </a:r>
            <a:r>
              <a:rPr lang="fr-FR" dirty="0"/>
              <a:t>Composition et le rôle des organes de gouvernance (sur les enjeux de durabilité) - Éthique des affaires - Culture d’entreprise - Politiques anti-corruption - Engagement politique (lobbying) - Relations d’affaires (les délais de paiement) - Systèmes de contrôle interne et du management des risques pour les process de </a:t>
            </a:r>
            <a:r>
              <a:rPr lang="fr-FR" dirty="0" err="1"/>
              <a:t>reporting</a:t>
            </a:r>
            <a:endParaRPr lang="fr-FR" dirty="0"/>
          </a:p>
        </p:txBody>
      </p:sp>
      <p:sp>
        <p:nvSpPr>
          <p:cNvPr id="9" name="ZoneTexte 8">
            <a:extLst>
              <a:ext uri="{FF2B5EF4-FFF2-40B4-BE49-F238E27FC236}">
                <a16:creationId xmlns:a16="http://schemas.microsoft.com/office/drawing/2014/main" id="{5CF927B7-74B9-4072-ADB6-811E95134168}"/>
              </a:ext>
            </a:extLst>
          </p:cNvPr>
          <p:cNvSpPr txBox="1"/>
          <p:nvPr/>
        </p:nvSpPr>
        <p:spPr>
          <a:xfrm>
            <a:off x="6737824" y="4955825"/>
            <a:ext cx="5125649" cy="1015663"/>
          </a:xfrm>
          <a:prstGeom prst="rect">
            <a:avLst/>
          </a:prstGeom>
          <a:noFill/>
        </p:spPr>
        <p:txBody>
          <a:bodyPr wrap="square">
            <a:spAutoFit/>
          </a:bodyPr>
          <a:lstStyle>
            <a:defPPr>
              <a:defRPr lang="en-US"/>
            </a:defPPr>
            <a:lvl1pPr>
              <a:defRPr sz="2000" b="1">
                <a:solidFill>
                  <a:schemeClr val="accent4"/>
                </a:solidFill>
              </a:defRPr>
            </a:lvl1pPr>
          </a:lstStyle>
          <a:p>
            <a:r>
              <a:rPr lang="fr-FR" dirty="0">
                <a:solidFill>
                  <a:srgbClr val="FF0000"/>
                </a:solidFill>
              </a:rPr>
              <a:t>Pour traiter ces enjeux de durabilité, l’entreprise devra publier 1 144 informations qualitatives et quantitatives</a:t>
            </a:r>
          </a:p>
        </p:txBody>
      </p:sp>
      <p:pic>
        <p:nvPicPr>
          <p:cNvPr id="10" name="Image 9">
            <a:extLst>
              <a:ext uri="{FF2B5EF4-FFF2-40B4-BE49-F238E27FC236}">
                <a16:creationId xmlns:a16="http://schemas.microsoft.com/office/drawing/2014/main" id="{028A4F09-EDD9-4C84-8FCE-3F7338586CD3}"/>
              </a:ext>
            </a:extLst>
          </p:cNvPr>
          <p:cNvPicPr>
            <a:picLocks noChangeAspect="1"/>
          </p:cNvPicPr>
          <p:nvPr/>
        </p:nvPicPr>
        <p:blipFill>
          <a:blip r:embed="rId2"/>
          <a:stretch>
            <a:fillRect/>
          </a:stretch>
        </p:blipFill>
        <p:spPr>
          <a:xfrm>
            <a:off x="737349" y="6490873"/>
            <a:ext cx="2414225" cy="487722"/>
          </a:xfrm>
          <a:prstGeom prst="rect">
            <a:avLst/>
          </a:prstGeom>
        </p:spPr>
      </p:pic>
    </p:spTree>
    <p:extLst>
      <p:ext uri="{BB962C8B-B14F-4D97-AF65-F5344CB8AC3E}">
        <p14:creationId xmlns:p14="http://schemas.microsoft.com/office/powerpoint/2010/main" val="24442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6F3D2764-A3C7-4647-9721-6F41451FB152}"/>
              </a:ext>
            </a:extLst>
          </p:cNvPr>
          <p:cNvSpPr txBox="1"/>
          <p:nvPr/>
        </p:nvSpPr>
        <p:spPr>
          <a:xfrm>
            <a:off x="-122849" y="199950"/>
            <a:ext cx="10393680" cy="573555"/>
          </a:xfrm>
          <a:prstGeom prst="rect">
            <a:avLst/>
          </a:prstGeom>
        </p:spPr>
        <p:txBody>
          <a:bodyPr lIns="0" tIns="0" rIns="0" bIns="0" rtlCol="0" anchor="t">
            <a:spAutoFit/>
          </a:bodyPr>
          <a:lstStyle/>
          <a:p>
            <a:pPr algn="ctr">
              <a:lnSpc>
                <a:spcPts val="4752"/>
              </a:lnSpc>
            </a:pPr>
            <a:r>
              <a:rPr lang="en-US" sz="3800" b="1" spc="-175" dirty="0">
                <a:solidFill>
                  <a:schemeClr val="accent1">
                    <a:lumMod val="75000"/>
                  </a:schemeClr>
                </a:solidFill>
                <a:latin typeface="+mj-lt"/>
              </a:rPr>
              <a:t>Corporate Sustainability Reporting Directive</a:t>
            </a:r>
          </a:p>
        </p:txBody>
      </p:sp>
      <p:sp>
        <p:nvSpPr>
          <p:cNvPr id="10" name="ZoneTexte 9">
            <a:extLst>
              <a:ext uri="{FF2B5EF4-FFF2-40B4-BE49-F238E27FC236}">
                <a16:creationId xmlns:a16="http://schemas.microsoft.com/office/drawing/2014/main" id="{4BF9FAF9-3817-476F-81E5-F15AD75F7DC9}"/>
              </a:ext>
            </a:extLst>
          </p:cNvPr>
          <p:cNvSpPr txBox="1"/>
          <p:nvPr/>
        </p:nvSpPr>
        <p:spPr>
          <a:xfrm>
            <a:off x="2027898" y="1080056"/>
            <a:ext cx="6098958" cy="1538883"/>
          </a:xfrm>
          <a:prstGeom prst="rect">
            <a:avLst/>
          </a:prstGeom>
          <a:noFill/>
        </p:spPr>
        <p:txBody>
          <a:bodyPr wrap="square">
            <a:spAutoFit/>
          </a:bodyPr>
          <a:lstStyle/>
          <a:p>
            <a:r>
              <a:rPr lang="fr-FR" sz="2000" b="1" dirty="0">
                <a:solidFill>
                  <a:srgbClr val="7030A0"/>
                </a:solidFill>
              </a:rPr>
              <a:t>Quatre dimensions de </a:t>
            </a:r>
            <a:r>
              <a:rPr lang="fr-FR" sz="2000" b="1" dirty="0" err="1">
                <a:solidFill>
                  <a:srgbClr val="7030A0"/>
                </a:solidFill>
              </a:rPr>
              <a:t>reporting</a:t>
            </a:r>
            <a:r>
              <a:rPr lang="fr-FR" sz="2000" b="1" dirty="0">
                <a:solidFill>
                  <a:srgbClr val="7030A0"/>
                </a:solidFill>
              </a:rPr>
              <a:t> Gouvernance :</a:t>
            </a:r>
          </a:p>
          <a:p>
            <a:endParaRPr lang="fr-FR" sz="2000" b="1" dirty="0">
              <a:solidFill>
                <a:srgbClr val="7030A0"/>
              </a:solidFill>
            </a:endParaRP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a:p>
            <a:endParaRPr lang="fr-FR" dirty="0"/>
          </a:p>
        </p:txBody>
      </p:sp>
      <p:pic>
        <p:nvPicPr>
          <p:cNvPr id="2" name="Image 1">
            <a:extLst>
              <a:ext uri="{FF2B5EF4-FFF2-40B4-BE49-F238E27FC236}">
                <a16:creationId xmlns:a16="http://schemas.microsoft.com/office/drawing/2014/main" id="{5DD17CCF-77C7-493E-AB1E-1CB38297B56C}"/>
              </a:ext>
            </a:extLst>
          </p:cNvPr>
          <p:cNvPicPr>
            <a:picLocks noChangeAspect="1"/>
          </p:cNvPicPr>
          <p:nvPr/>
        </p:nvPicPr>
        <p:blipFill>
          <a:blip r:embed="rId2"/>
          <a:stretch>
            <a:fillRect/>
          </a:stretch>
        </p:blipFill>
        <p:spPr>
          <a:xfrm>
            <a:off x="1185380" y="4147469"/>
            <a:ext cx="740227" cy="740227"/>
          </a:xfrm>
          <a:prstGeom prst="rect">
            <a:avLst/>
          </a:prstGeom>
        </p:spPr>
      </p:pic>
      <p:pic>
        <p:nvPicPr>
          <p:cNvPr id="4" name="Image 3">
            <a:extLst>
              <a:ext uri="{FF2B5EF4-FFF2-40B4-BE49-F238E27FC236}">
                <a16:creationId xmlns:a16="http://schemas.microsoft.com/office/drawing/2014/main" id="{2419B5E1-CFD9-4D16-AA9A-F355D2F06A70}"/>
              </a:ext>
            </a:extLst>
          </p:cNvPr>
          <p:cNvPicPr>
            <a:picLocks noChangeAspect="1"/>
          </p:cNvPicPr>
          <p:nvPr/>
        </p:nvPicPr>
        <p:blipFill>
          <a:blip r:embed="rId3"/>
          <a:stretch>
            <a:fillRect/>
          </a:stretch>
        </p:blipFill>
        <p:spPr>
          <a:xfrm>
            <a:off x="1026227" y="1868653"/>
            <a:ext cx="1001671" cy="750286"/>
          </a:xfrm>
          <a:prstGeom prst="rect">
            <a:avLst/>
          </a:prstGeom>
        </p:spPr>
      </p:pic>
      <p:pic>
        <p:nvPicPr>
          <p:cNvPr id="13" name="Image 12">
            <a:extLst>
              <a:ext uri="{FF2B5EF4-FFF2-40B4-BE49-F238E27FC236}">
                <a16:creationId xmlns:a16="http://schemas.microsoft.com/office/drawing/2014/main" id="{5B54FC87-3BAF-4A42-92E8-B19C0300955D}"/>
              </a:ext>
            </a:extLst>
          </p:cNvPr>
          <p:cNvPicPr>
            <a:picLocks noChangeAspect="1"/>
          </p:cNvPicPr>
          <p:nvPr/>
        </p:nvPicPr>
        <p:blipFill>
          <a:blip r:embed="rId4"/>
          <a:stretch>
            <a:fillRect/>
          </a:stretch>
        </p:blipFill>
        <p:spPr>
          <a:xfrm>
            <a:off x="1070857" y="2889023"/>
            <a:ext cx="1071564" cy="1071564"/>
          </a:xfrm>
          <a:prstGeom prst="rect">
            <a:avLst/>
          </a:prstGeom>
        </p:spPr>
      </p:pic>
      <p:pic>
        <p:nvPicPr>
          <p:cNvPr id="15" name="Image 14">
            <a:extLst>
              <a:ext uri="{FF2B5EF4-FFF2-40B4-BE49-F238E27FC236}">
                <a16:creationId xmlns:a16="http://schemas.microsoft.com/office/drawing/2014/main" id="{E1B4656F-5FAD-48F5-947C-00F91FF30989}"/>
              </a:ext>
            </a:extLst>
          </p:cNvPr>
          <p:cNvPicPr>
            <a:picLocks noChangeAspect="1"/>
          </p:cNvPicPr>
          <p:nvPr/>
        </p:nvPicPr>
        <p:blipFill>
          <a:blip r:embed="rId5"/>
          <a:stretch>
            <a:fillRect/>
          </a:stretch>
        </p:blipFill>
        <p:spPr>
          <a:xfrm>
            <a:off x="1185380" y="5241977"/>
            <a:ext cx="842518" cy="842518"/>
          </a:xfrm>
          <a:prstGeom prst="rect">
            <a:avLst/>
          </a:prstGeom>
        </p:spPr>
      </p:pic>
      <p:pic>
        <p:nvPicPr>
          <p:cNvPr id="16" name="Image 15">
            <a:extLst>
              <a:ext uri="{FF2B5EF4-FFF2-40B4-BE49-F238E27FC236}">
                <a16:creationId xmlns:a16="http://schemas.microsoft.com/office/drawing/2014/main" id="{B88C5E5B-865C-48C9-8FB5-0381241E39FD}"/>
              </a:ext>
            </a:extLst>
          </p:cNvPr>
          <p:cNvPicPr>
            <a:picLocks noChangeAspect="1"/>
          </p:cNvPicPr>
          <p:nvPr/>
        </p:nvPicPr>
        <p:blipFill>
          <a:blip r:embed="rId6"/>
          <a:stretch>
            <a:fillRect/>
          </a:stretch>
        </p:blipFill>
        <p:spPr>
          <a:xfrm>
            <a:off x="560727" y="6363017"/>
            <a:ext cx="2414225" cy="487722"/>
          </a:xfrm>
          <a:prstGeom prst="rect">
            <a:avLst/>
          </a:prstGeom>
        </p:spPr>
      </p:pic>
      <p:sp>
        <p:nvSpPr>
          <p:cNvPr id="11" name="ZoneTexte 10">
            <a:extLst>
              <a:ext uri="{FF2B5EF4-FFF2-40B4-BE49-F238E27FC236}">
                <a16:creationId xmlns:a16="http://schemas.microsoft.com/office/drawing/2014/main" id="{FFFCCC18-B854-4A83-A70F-E261E0655397}"/>
              </a:ext>
            </a:extLst>
          </p:cNvPr>
          <p:cNvSpPr txBox="1"/>
          <p:nvPr/>
        </p:nvSpPr>
        <p:spPr>
          <a:xfrm>
            <a:off x="2283272" y="4212458"/>
            <a:ext cx="7010464" cy="646331"/>
          </a:xfrm>
          <a:prstGeom prst="rect">
            <a:avLst/>
          </a:prstGeom>
          <a:noFill/>
        </p:spPr>
        <p:txBody>
          <a:bodyPr wrap="square">
            <a:spAutoFit/>
          </a:bodyPr>
          <a:lstStyle/>
          <a:p>
            <a:pPr marL="285750" indent="-285750">
              <a:buFont typeface="Wingdings" panose="05000000000000000000" pitchFamily="2" charset="2"/>
              <a:buChar char="Ø"/>
            </a:pPr>
            <a:r>
              <a:rPr lang="fr-FR" dirty="0"/>
              <a:t>Processus, contrôles et procédures de gouvernance pour surveiller et gérer les impacts, risques et opportunités </a:t>
            </a:r>
          </a:p>
        </p:txBody>
      </p:sp>
      <p:sp>
        <p:nvSpPr>
          <p:cNvPr id="12" name="ZoneTexte 11">
            <a:extLst>
              <a:ext uri="{FF2B5EF4-FFF2-40B4-BE49-F238E27FC236}">
                <a16:creationId xmlns:a16="http://schemas.microsoft.com/office/drawing/2014/main" id="{FFE55985-D4AD-4AE0-BEA6-90D0B562B4FB}"/>
              </a:ext>
            </a:extLst>
          </p:cNvPr>
          <p:cNvSpPr txBox="1"/>
          <p:nvPr/>
        </p:nvSpPr>
        <p:spPr>
          <a:xfrm>
            <a:off x="2283272" y="1999212"/>
            <a:ext cx="7304865" cy="646331"/>
          </a:xfrm>
          <a:prstGeom prst="rect">
            <a:avLst/>
          </a:prstGeom>
          <a:noFill/>
        </p:spPr>
        <p:txBody>
          <a:bodyPr wrap="square">
            <a:spAutoFit/>
          </a:bodyPr>
          <a:lstStyle/>
          <a:p>
            <a:pPr marL="285750" indent="-285750">
              <a:buFont typeface="Wingdings" panose="05000000000000000000" pitchFamily="2" charset="2"/>
              <a:buChar char="Ø"/>
            </a:pPr>
            <a:r>
              <a:rPr lang="fr-FR" dirty="0"/>
              <a:t>Stratégie : Comment la stratégie et la démarche opérationnelle de l’entreprise intègre les impacts, risques et opportunités ? </a:t>
            </a:r>
          </a:p>
        </p:txBody>
      </p:sp>
      <p:sp>
        <p:nvSpPr>
          <p:cNvPr id="14" name="ZoneTexte 13">
            <a:extLst>
              <a:ext uri="{FF2B5EF4-FFF2-40B4-BE49-F238E27FC236}">
                <a16:creationId xmlns:a16="http://schemas.microsoft.com/office/drawing/2014/main" id="{A75A43E1-3A22-4058-9BDE-971D92293187}"/>
              </a:ext>
            </a:extLst>
          </p:cNvPr>
          <p:cNvSpPr txBox="1"/>
          <p:nvPr/>
        </p:nvSpPr>
        <p:spPr>
          <a:xfrm>
            <a:off x="2396481" y="5310857"/>
            <a:ext cx="7304865" cy="646331"/>
          </a:xfrm>
          <a:prstGeom prst="rect">
            <a:avLst/>
          </a:prstGeom>
          <a:noFill/>
        </p:spPr>
        <p:txBody>
          <a:bodyPr wrap="square">
            <a:spAutoFit/>
          </a:bodyPr>
          <a:lstStyle/>
          <a:p>
            <a:pPr marL="285750" indent="-285750">
              <a:buFont typeface="Wingdings" panose="05000000000000000000" pitchFamily="2" charset="2"/>
              <a:buChar char="Ø"/>
            </a:pPr>
            <a:r>
              <a:rPr lang="fr-FR" dirty="0"/>
              <a:t>Mesures et objectifs de durabilité : Comment l’entreprise évalue sa performance ?</a:t>
            </a:r>
          </a:p>
        </p:txBody>
      </p:sp>
      <p:sp>
        <p:nvSpPr>
          <p:cNvPr id="17" name="ZoneTexte 16">
            <a:extLst>
              <a:ext uri="{FF2B5EF4-FFF2-40B4-BE49-F238E27FC236}">
                <a16:creationId xmlns:a16="http://schemas.microsoft.com/office/drawing/2014/main" id="{8B137C70-87BB-48C8-8CD6-5038A65351CF}"/>
              </a:ext>
            </a:extLst>
          </p:cNvPr>
          <p:cNvSpPr txBox="1"/>
          <p:nvPr/>
        </p:nvSpPr>
        <p:spPr>
          <a:xfrm>
            <a:off x="2321647" y="3051372"/>
            <a:ext cx="7548705" cy="646331"/>
          </a:xfrm>
          <a:prstGeom prst="rect">
            <a:avLst/>
          </a:prstGeom>
          <a:noFill/>
        </p:spPr>
        <p:txBody>
          <a:bodyPr wrap="square">
            <a:spAutoFit/>
          </a:bodyPr>
          <a:lstStyle/>
          <a:p>
            <a:pPr marL="285750" indent="-285750">
              <a:buFont typeface="Wingdings" panose="05000000000000000000" pitchFamily="2" charset="2"/>
              <a:buChar char="Ø"/>
            </a:pPr>
            <a:r>
              <a:rPr lang="fr-FR" dirty="0"/>
              <a:t>Gestion des impacts, risques et opportunités : Comment identifier, évaluer et gérer les impacts, risques et opportunités ?</a:t>
            </a:r>
          </a:p>
        </p:txBody>
      </p:sp>
    </p:spTree>
    <p:extLst>
      <p:ext uri="{BB962C8B-B14F-4D97-AF65-F5344CB8AC3E}">
        <p14:creationId xmlns:p14="http://schemas.microsoft.com/office/powerpoint/2010/main" val="42578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7B2D36-BD48-45BD-83EE-9914ABE26DFB}"/>
              </a:ext>
            </a:extLst>
          </p:cNvPr>
          <p:cNvSpPr txBox="1"/>
          <p:nvPr/>
        </p:nvSpPr>
        <p:spPr>
          <a:xfrm>
            <a:off x="235808" y="1194290"/>
            <a:ext cx="11720384"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rebuchet MS" panose="020B0603020202020204"/>
                <a:ea typeface="+mn-ea"/>
                <a:cs typeface="+mn-cs"/>
              </a:rPr>
              <a:t>Trois sujets non sectoriels : Environnement, Social, Gouvernance, eux-mêmes déclinés en enjeux et sous-enjeux :</a:t>
            </a:r>
          </a:p>
        </p:txBody>
      </p:sp>
      <p:sp>
        <p:nvSpPr>
          <p:cNvPr id="4" name="TextBox 2">
            <a:extLst>
              <a:ext uri="{FF2B5EF4-FFF2-40B4-BE49-F238E27FC236}">
                <a16:creationId xmlns:a16="http://schemas.microsoft.com/office/drawing/2014/main" id="{A6D6402A-BC60-4420-8D9C-F32571E4C916}"/>
              </a:ext>
            </a:extLst>
          </p:cNvPr>
          <p:cNvSpPr txBox="1"/>
          <p:nvPr/>
        </p:nvSpPr>
        <p:spPr>
          <a:xfrm>
            <a:off x="-192517" y="367127"/>
            <a:ext cx="10393680" cy="573555"/>
          </a:xfrm>
          <a:prstGeom prst="rect">
            <a:avLst/>
          </a:prstGeom>
        </p:spPr>
        <p:txBody>
          <a:bodyPr lIns="0" tIns="0" rIns="0" bIns="0" rtlCol="0" anchor="t">
            <a:spAutoFit/>
          </a:bodyPr>
          <a:lstStyle/>
          <a:p>
            <a:pPr marL="0" marR="0" lvl="0" indent="0" algn="ctr" defTabSz="457200" rtl="0" eaLnBrk="1" fontAlgn="auto" latinLnBrk="0" hangingPunct="1">
              <a:lnSpc>
                <a:spcPts val="4752"/>
              </a:lnSpc>
              <a:spcBef>
                <a:spcPts val="0"/>
              </a:spcBef>
              <a:spcAft>
                <a:spcPts val="0"/>
              </a:spcAft>
              <a:buClrTx/>
              <a:buSzTx/>
              <a:buFontTx/>
              <a:buNone/>
              <a:tabLst/>
              <a:defRPr/>
            </a:pPr>
            <a:r>
              <a:rPr kumimoji="0" lang="en-US" sz="3800" b="1" i="0" u="none" strike="noStrike" kern="1200" cap="none" spc="-175" normalizeH="0" baseline="0" noProof="0">
                <a:ln>
                  <a:noFill/>
                </a:ln>
                <a:solidFill>
                  <a:srgbClr val="90C226">
                    <a:lumMod val="75000"/>
                  </a:srgbClr>
                </a:solidFill>
                <a:effectLst/>
                <a:uLnTx/>
                <a:uFillTx/>
                <a:latin typeface="Trebuchet MS" panose="020B0603020202020204"/>
                <a:ea typeface="+mn-ea"/>
                <a:cs typeface="+mn-cs"/>
              </a:rPr>
              <a:t>Par rapport à la DPEF</a:t>
            </a:r>
            <a:endParaRPr kumimoji="0" lang="en-US" sz="3800" b="1" i="0" u="none" strike="noStrike" kern="1200" cap="none" spc="-175" normalizeH="0" baseline="0" noProof="0" dirty="0">
              <a:ln>
                <a:noFill/>
              </a:ln>
              <a:solidFill>
                <a:srgbClr val="90C226">
                  <a:lumMod val="75000"/>
                </a:srgbClr>
              </a:solidFill>
              <a:effectLst/>
              <a:uLnTx/>
              <a:uFillTx/>
              <a:latin typeface="Trebuchet MS" panose="020B0603020202020204"/>
              <a:ea typeface="+mn-ea"/>
              <a:cs typeface="+mn-cs"/>
            </a:endParaRPr>
          </a:p>
        </p:txBody>
      </p:sp>
      <p:sp>
        <p:nvSpPr>
          <p:cNvPr id="9" name="ZoneTexte 8">
            <a:extLst>
              <a:ext uri="{FF2B5EF4-FFF2-40B4-BE49-F238E27FC236}">
                <a16:creationId xmlns:a16="http://schemas.microsoft.com/office/drawing/2014/main" id="{5CF927B7-74B9-4072-ADB6-811E95134168}"/>
              </a:ext>
            </a:extLst>
          </p:cNvPr>
          <p:cNvSpPr txBox="1"/>
          <p:nvPr/>
        </p:nvSpPr>
        <p:spPr>
          <a:xfrm>
            <a:off x="273995" y="3440352"/>
            <a:ext cx="5099194" cy="1477328"/>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a:solidFill>
                  <a:prstClr val="black"/>
                </a:solidFill>
                <a:latin typeface="Trebuchet MS" panose="020B0603020202020204"/>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FF0000"/>
                </a:solidFill>
                <a:effectLst/>
                <a:uLnTx/>
                <a:uFillTx/>
                <a:latin typeface="Trebuchet MS" panose="020B0603020202020204"/>
                <a:ea typeface="+mn-ea"/>
                <a:cs typeface="+mn-cs"/>
              </a:rPr>
              <a:t>La CSRD implique d’être plus exhaustif et plus précis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Trebuchet MS" panose="020B0603020202020204"/>
                <a:ea typeface="+mn-ea"/>
                <a:cs typeface="+mn-cs"/>
              </a:rPr>
              <a:t>Pour traiter ces enjeux de durabilité, l’entreprise devra publier 1 144 informations qualitatives et quantitatives</a:t>
            </a:r>
          </a:p>
        </p:txBody>
      </p:sp>
      <p:pic>
        <p:nvPicPr>
          <p:cNvPr id="10" name="Image 9">
            <a:extLst>
              <a:ext uri="{FF2B5EF4-FFF2-40B4-BE49-F238E27FC236}">
                <a16:creationId xmlns:a16="http://schemas.microsoft.com/office/drawing/2014/main" id="{028A4F09-EDD9-4C84-8FCE-3F7338586CD3}"/>
              </a:ext>
            </a:extLst>
          </p:cNvPr>
          <p:cNvPicPr>
            <a:picLocks noChangeAspect="1"/>
          </p:cNvPicPr>
          <p:nvPr/>
        </p:nvPicPr>
        <p:blipFill>
          <a:blip r:embed="rId2"/>
          <a:stretch>
            <a:fillRect/>
          </a:stretch>
        </p:blipFill>
        <p:spPr>
          <a:xfrm>
            <a:off x="571886" y="6370278"/>
            <a:ext cx="2414225" cy="487722"/>
          </a:xfrm>
          <a:prstGeom prst="rect">
            <a:avLst/>
          </a:prstGeom>
        </p:spPr>
      </p:pic>
      <p:sp>
        <p:nvSpPr>
          <p:cNvPr id="11" name="ZoneTexte 10">
            <a:extLst>
              <a:ext uri="{FF2B5EF4-FFF2-40B4-BE49-F238E27FC236}">
                <a16:creationId xmlns:a16="http://schemas.microsoft.com/office/drawing/2014/main" id="{442B8439-A50D-45F8-B9B9-326CD9519FB4}"/>
              </a:ext>
            </a:extLst>
          </p:cNvPr>
          <p:cNvSpPr txBox="1"/>
          <p:nvPr/>
        </p:nvSpPr>
        <p:spPr>
          <a:xfrm>
            <a:off x="235808" y="2121955"/>
            <a:ext cx="5224466" cy="147732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FF0000"/>
                </a:solidFill>
                <a:effectLst/>
                <a:uLnTx/>
                <a:uFillTx/>
                <a:latin typeface="Trebuchet MS" panose="020B0603020202020204"/>
                <a:ea typeface="+mn-ea"/>
                <a:cs typeface="+mn-cs"/>
              </a:rPr>
              <a:t>La CSRD Intègre le concept de double matérialité avec une emphase sur le climat et la nécessité de produire un BEGES sur les 3 scopes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8" name="ZoneTexte 7">
            <a:extLst>
              <a:ext uri="{FF2B5EF4-FFF2-40B4-BE49-F238E27FC236}">
                <a16:creationId xmlns:a16="http://schemas.microsoft.com/office/drawing/2014/main" id="{5D34AF13-4EA9-44EB-BEE6-9C8ECC5FD2F3}"/>
              </a:ext>
            </a:extLst>
          </p:cNvPr>
          <p:cNvSpPr txBox="1"/>
          <p:nvPr/>
        </p:nvSpPr>
        <p:spPr>
          <a:xfrm>
            <a:off x="319340" y="5202045"/>
            <a:ext cx="5224466" cy="646331"/>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a:solidFill>
                  <a:prstClr val="black"/>
                </a:solidFill>
                <a:latin typeface="Trebuchet MS" panose="020B0603020202020204"/>
              </a:defRPr>
            </a:lvl1p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FF0000"/>
                </a:solidFill>
                <a:effectLst/>
                <a:uLnTx/>
                <a:uFillTx/>
                <a:latin typeface="Trebuchet MS" panose="020B0603020202020204"/>
                <a:ea typeface="+mn-ea"/>
                <a:cs typeface="+mn-cs"/>
              </a:rPr>
              <a:t>Nécessité de justifier la mise de côté de certains enjeux en particulier climatiques</a:t>
            </a:r>
          </a:p>
        </p:txBody>
      </p:sp>
      <p:pic>
        <p:nvPicPr>
          <p:cNvPr id="7" name="Image 6">
            <a:extLst>
              <a:ext uri="{FF2B5EF4-FFF2-40B4-BE49-F238E27FC236}">
                <a16:creationId xmlns:a16="http://schemas.microsoft.com/office/drawing/2014/main" id="{0D45FA69-BDDD-42D4-899C-38053165A516}"/>
              </a:ext>
            </a:extLst>
          </p:cNvPr>
          <p:cNvPicPr>
            <a:picLocks noChangeAspect="1"/>
          </p:cNvPicPr>
          <p:nvPr/>
        </p:nvPicPr>
        <p:blipFill>
          <a:blip r:embed="rId3"/>
          <a:stretch>
            <a:fillRect/>
          </a:stretch>
        </p:blipFill>
        <p:spPr>
          <a:xfrm>
            <a:off x="5459765" y="2325189"/>
            <a:ext cx="6412895" cy="3755217"/>
          </a:xfrm>
          <a:prstGeom prst="rect">
            <a:avLst/>
          </a:prstGeom>
        </p:spPr>
      </p:pic>
    </p:spTree>
    <p:extLst>
      <p:ext uri="{BB962C8B-B14F-4D97-AF65-F5344CB8AC3E}">
        <p14:creationId xmlns:p14="http://schemas.microsoft.com/office/powerpoint/2010/main" val="30252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62F70812-FDDE-4B71-A409-EE38617027AC}"/>
              </a:ext>
            </a:extLst>
          </p:cNvPr>
          <p:cNvSpPr txBox="1"/>
          <p:nvPr/>
        </p:nvSpPr>
        <p:spPr>
          <a:xfrm>
            <a:off x="-192517" y="367127"/>
            <a:ext cx="10393680" cy="573555"/>
          </a:xfrm>
          <a:prstGeom prst="rect">
            <a:avLst/>
          </a:prstGeom>
        </p:spPr>
        <p:txBody>
          <a:bodyPr lIns="0" tIns="0" rIns="0" bIns="0" rtlCol="0" anchor="t">
            <a:spAutoFit/>
          </a:bodyPr>
          <a:lstStyle/>
          <a:p>
            <a:pPr algn="ctr">
              <a:lnSpc>
                <a:spcPts val="4752"/>
              </a:lnSpc>
            </a:pPr>
            <a:r>
              <a:rPr lang="en-US" sz="3800" b="1" spc="-175" dirty="0" err="1">
                <a:solidFill>
                  <a:schemeClr val="accent1">
                    <a:lumMod val="75000"/>
                  </a:schemeClr>
                </a:solidFill>
                <a:latin typeface="+mj-lt"/>
              </a:rPr>
              <a:t>Entreprises</a:t>
            </a:r>
            <a:r>
              <a:rPr lang="en-US" sz="3800" b="1" spc="-175" dirty="0">
                <a:solidFill>
                  <a:schemeClr val="accent1">
                    <a:lumMod val="75000"/>
                  </a:schemeClr>
                </a:solidFill>
                <a:latin typeface="+mj-lt"/>
              </a:rPr>
              <a:t> </a:t>
            </a:r>
            <a:r>
              <a:rPr lang="en-US" sz="3800" b="1" spc="-175" dirty="0" err="1">
                <a:solidFill>
                  <a:schemeClr val="accent1">
                    <a:lumMod val="75000"/>
                  </a:schemeClr>
                </a:solidFill>
                <a:latin typeface="+mj-lt"/>
              </a:rPr>
              <a:t>concernées</a:t>
            </a:r>
            <a:r>
              <a:rPr lang="en-US" sz="3800" b="1" spc="-175" dirty="0">
                <a:solidFill>
                  <a:schemeClr val="accent1">
                    <a:lumMod val="75000"/>
                  </a:schemeClr>
                </a:solidFill>
                <a:latin typeface="+mj-lt"/>
              </a:rPr>
              <a:t> par la CSRD</a:t>
            </a:r>
          </a:p>
        </p:txBody>
      </p:sp>
      <p:sp>
        <p:nvSpPr>
          <p:cNvPr id="6" name="ZoneTexte 5">
            <a:extLst>
              <a:ext uri="{FF2B5EF4-FFF2-40B4-BE49-F238E27FC236}">
                <a16:creationId xmlns:a16="http://schemas.microsoft.com/office/drawing/2014/main" id="{6369EEC2-6250-4A58-8161-48EF27C8640E}"/>
              </a:ext>
            </a:extLst>
          </p:cNvPr>
          <p:cNvSpPr txBox="1"/>
          <p:nvPr/>
        </p:nvSpPr>
        <p:spPr>
          <a:xfrm>
            <a:off x="543309" y="4053515"/>
            <a:ext cx="10644051" cy="2031325"/>
          </a:xfrm>
          <a:prstGeom prst="rect">
            <a:avLst/>
          </a:prstGeom>
          <a:noFill/>
        </p:spPr>
        <p:txBody>
          <a:bodyPr wrap="square">
            <a:spAutoFit/>
          </a:bodyPr>
          <a:lstStyle/>
          <a:p>
            <a:endParaRPr lang="fr-FR" dirty="0"/>
          </a:p>
          <a:p>
            <a:pPr marL="285750" indent="-285750">
              <a:buFont typeface="Wingdings" panose="05000000000000000000" pitchFamily="2" charset="2"/>
              <a:buChar char="v"/>
            </a:pPr>
            <a:r>
              <a:rPr lang="fr-FR" dirty="0"/>
              <a:t>La CSRD s’appliquera aussi aux PME et autres entreprises cotées en bourse (avec un délai supplémentaire). À noter toutefois que la Commission Européenne envisage d’établir des règles adaptées aux PME dépassant deux des trois critères suivants : </a:t>
            </a:r>
          </a:p>
          <a:p>
            <a:pPr marL="285750" indent="-285750">
              <a:buFont typeface="Wingdings" panose="05000000000000000000" pitchFamily="2" charset="2"/>
              <a:buChar char="ü"/>
            </a:pPr>
            <a:r>
              <a:rPr lang="fr-FR" dirty="0"/>
              <a:t>8 M€ de chiffre d’affaires</a:t>
            </a:r>
          </a:p>
          <a:p>
            <a:pPr marL="285750" indent="-285750">
              <a:buFont typeface="Wingdings" panose="05000000000000000000" pitchFamily="2" charset="2"/>
              <a:buChar char="ü"/>
            </a:pPr>
            <a:r>
              <a:rPr lang="fr-FR" dirty="0"/>
              <a:t>4 M€ de total bilan</a:t>
            </a:r>
          </a:p>
          <a:p>
            <a:pPr marL="285750" indent="-285750">
              <a:buFont typeface="Wingdings" panose="05000000000000000000" pitchFamily="2" charset="2"/>
              <a:buChar char="ü"/>
            </a:pPr>
            <a:r>
              <a:rPr lang="fr-FR" dirty="0"/>
              <a:t>50 salariés et plus</a:t>
            </a:r>
          </a:p>
        </p:txBody>
      </p:sp>
      <p:pic>
        <p:nvPicPr>
          <p:cNvPr id="7" name="Image 6">
            <a:extLst>
              <a:ext uri="{FF2B5EF4-FFF2-40B4-BE49-F238E27FC236}">
                <a16:creationId xmlns:a16="http://schemas.microsoft.com/office/drawing/2014/main" id="{94D1E36F-1E0F-4CD1-AEA7-D299F67CFB9B}"/>
              </a:ext>
            </a:extLst>
          </p:cNvPr>
          <p:cNvPicPr>
            <a:picLocks noChangeAspect="1"/>
          </p:cNvPicPr>
          <p:nvPr/>
        </p:nvPicPr>
        <p:blipFill>
          <a:blip r:embed="rId2"/>
          <a:stretch>
            <a:fillRect/>
          </a:stretch>
        </p:blipFill>
        <p:spPr>
          <a:xfrm>
            <a:off x="543309" y="6370278"/>
            <a:ext cx="2414225" cy="487722"/>
          </a:xfrm>
          <a:prstGeom prst="rect">
            <a:avLst/>
          </a:prstGeom>
        </p:spPr>
      </p:pic>
      <p:sp>
        <p:nvSpPr>
          <p:cNvPr id="8" name="ZoneTexte 7">
            <a:extLst>
              <a:ext uri="{FF2B5EF4-FFF2-40B4-BE49-F238E27FC236}">
                <a16:creationId xmlns:a16="http://schemas.microsoft.com/office/drawing/2014/main" id="{9D0A07E0-44FF-4D52-991C-CC0C169A9449}"/>
              </a:ext>
            </a:extLst>
          </p:cNvPr>
          <p:cNvSpPr txBox="1"/>
          <p:nvPr/>
        </p:nvSpPr>
        <p:spPr>
          <a:xfrm>
            <a:off x="543310" y="1377855"/>
            <a:ext cx="8914424" cy="1477328"/>
          </a:xfrm>
          <a:prstGeom prst="rect">
            <a:avLst/>
          </a:prstGeom>
          <a:noFill/>
        </p:spPr>
        <p:txBody>
          <a:bodyPr wrap="square">
            <a:spAutoFit/>
          </a:bodyPr>
          <a:lstStyle/>
          <a:p>
            <a:pPr marL="285750" indent="-285750">
              <a:buFont typeface="Wingdings" panose="05000000000000000000" pitchFamily="2" charset="2"/>
              <a:buChar char="v"/>
            </a:pPr>
            <a:r>
              <a:rPr lang="fr-FR" dirty="0"/>
              <a:t>La CSRD s’applique à toutes les sociétés cotées ainsi qu’aux grandes entreprises qui valident au moins deux des trois critères suivants : </a:t>
            </a:r>
          </a:p>
          <a:p>
            <a:pPr marL="285750" indent="-285750">
              <a:buFont typeface="Wingdings" panose="05000000000000000000" pitchFamily="2" charset="2"/>
              <a:buChar char="ü"/>
            </a:pPr>
            <a:r>
              <a:rPr lang="fr-FR" dirty="0"/>
              <a:t>CA supérieur à 40 M€</a:t>
            </a:r>
          </a:p>
          <a:p>
            <a:pPr marL="285750" indent="-285750">
              <a:buFont typeface="Wingdings" panose="05000000000000000000" pitchFamily="2" charset="2"/>
              <a:buChar char="ü"/>
            </a:pPr>
            <a:r>
              <a:rPr lang="fr-FR" dirty="0"/>
              <a:t>Total bilan supérieur à 20 M€</a:t>
            </a:r>
          </a:p>
          <a:p>
            <a:pPr marL="285750" indent="-285750">
              <a:buFont typeface="Wingdings" panose="05000000000000000000" pitchFamily="2" charset="2"/>
              <a:buChar char="ü"/>
            </a:pPr>
            <a:r>
              <a:rPr lang="fr-FR" dirty="0"/>
              <a:t>Effectif supérieur à 250 salariés</a:t>
            </a:r>
          </a:p>
        </p:txBody>
      </p:sp>
      <p:sp>
        <p:nvSpPr>
          <p:cNvPr id="9" name="ZoneTexte 8">
            <a:extLst>
              <a:ext uri="{FF2B5EF4-FFF2-40B4-BE49-F238E27FC236}">
                <a16:creationId xmlns:a16="http://schemas.microsoft.com/office/drawing/2014/main" id="{9C581312-0E5D-47A1-8687-F02FCA2EA748}"/>
              </a:ext>
            </a:extLst>
          </p:cNvPr>
          <p:cNvSpPr txBox="1"/>
          <p:nvPr/>
        </p:nvSpPr>
        <p:spPr>
          <a:xfrm>
            <a:off x="543309" y="3245012"/>
            <a:ext cx="9863433" cy="646331"/>
          </a:xfrm>
          <a:prstGeom prst="rect">
            <a:avLst/>
          </a:prstGeom>
          <a:noFill/>
        </p:spPr>
        <p:txBody>
          <a:bodyPr wrap="square">
            <a:spAutoFit/>
          </a:bodyPr>
          <a:lstStyle/>
          <a:p>
            <a:pPr marL="285750" indent="-285750">
              <a:buFont typeface="Wingdings" panose="05000000000000000000" pitchFamily="2" charset="2"/>
              <a:buChar char="v"/>
            </a:pPr>
            <a:r>
              <a:rPr lang="fr-FR" dirty="0"/>
              <a:t>Les entreprises non européennes seront également concernées si elles réalisent un chiffre d’affaires dans l’UE dépassant 150 M€ pour chacune des deux années précédentes.</a:t>
            </a:r>
          </a:p>
        </p:txBody>
      </p:sp>
    </p:spTree>
    <p:extLst>
      <p:ext uri="{BB962C8B-B14F-4D97-AF65-F5344CB8AC3E}">
        <p14:creationId xmlns:p14="http://schemas.microsoft.com/office/powerpoint/2010/main" val="31646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94888BC-4923-474E-8079-9F70BA4A2C83}"/>
              </a:ext>
            </a:extLst>
          </p:cNvPr>
          <p:cNvSpPr txBox="1"/>
          <p:nvPr/>
        </p:nvSpPr>
        <p:spPr>
          <a:xfrm>
            <a:off x="-131557" y="101222"/>
            <a:ext cx="10393680" cy="573555"/>
          </a:xfrm>
          <a:prstGeom prst="rect">
            <a:avLst/>
          </a:prstGeom>
        </p:spPr>
        <p:txBody>
          <a:bodyPr lIns="0" tIns="0" rIns="0" bIns="0" rtlCol="0" anchor="t">
            <a:spAutoFit/>
          </a:bodyPr>
          <a:lstStyle/>
          <a:p>
            <a:pPr algn="ctr">
              <a:lnSpc>
                <a:spcPts val="4752"/>
              </a:lnSpc>
            </a:pPr>
            <a:r>
              <a:rPr lang="en-US" sz="3800" b="1" spc="-175" dirty="0" err="1">
                <a:solidFill>
                  <a:schemeClr val="accent1">
                    <a:lumMod val="75000"/>
                  </a:schemeClr>
                </a:solidFill>
                <a:latin typeface="+mj-lt"/>
              </a:rPr>
              <a:t>Calendrier</a:t>
            </a:r>
            <a:r>
              <a:rPr lang="en-US" sz="3800" b="1" spc="-175" dirty="0">
                <a:solidFill>
                  <a:schemeClr val="accent1">
                    <a:lumMod val="75000"/>
                  </a:schemeClr>
                </a:solidFill>
                <a:latin typeface="+mj-lt"/>
              </a:rPr>
              <a:t> CSRD</a:t>
            </a:r>
          </a:p>
        </p:txBody>
      </p:sp>
      <p:pic>
        <p:nvPicPr>
          <p:cNvPr id="2" name="Image 1">
            <a:extLst>
              <a:ext uri="{FF2B5EF4-FFF2-40B4-BE49-F238E27FC236}">
                <a16:creationId xmlns:a16="http://schemas.microsoft.com/office/drawing/2014/main" id="{767A7467-4023-4395-A2E7-F508226ABA98}"/>
              </a:ext>
            </a:extLst>
          </p:cNvPr>
          <p:cNvPicPr>
            <a:picLocks noChangeAspect="1"/>
          </p:cNvPicPr>
          <p:nvPr/>
        </p:nvPicPr>
        <p:blipFill>
          <a:blip r:embed="rId2"/>
          <a:stretch>
            <a:fillRect/>
          </a:stretch>
        </p:blipFill>
        <p:spPr>
          <a:xfrm>
            <a:off x="543309" y="6448655"/>
            <a:ext cx="2414225" cy="487722"/>
          </a:xfrm>
          <a:prstGeom prst="rect">
            <a:avLst/>
          </a:prstGeom>
        </p:spPr>
      </p:pic>
      <p:pic>
        <p:nvPicPr>
          <p:cNvPr id="6" name="Image 5">
            <a:extLst>
              <a:ext uri="{FF2B5EF4-FFF2-40B4-BE49-F238E27FC236}">
                <a16:creationId xmlns:a16="http://schemas.microsoft.com/office/drawing/2014/main" id="{77F85A60-EFE4-4198-805A-7CC1E20A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35" y="1231364"/>
            <a:ext cx="7285333" cy="4660703"/>
          </a:xfrm>
          <a:prstGeom prst="rect">
            <a:avLst/>
          </a:prstGeom>
        </p:spPr>
      </p:pic>
      <p:sp>
        <p:nvSpPr>
          <p:cNvPr id="8" name="ZoneTexte 7">
            <a:extLst>
              <a:ext uri="{FF2B5EF4-FFF2-40B4-BE49-F238E27FC236}">
                <a16:creationId xmlns:a16="http://schemas.microsoft.com/office/drawing/2014/main" id="{975428D2-3CDD-4065-943D-C45B106D3283}"/>
              </a:ext>
            </a:extLst>
          </p:cNvPr>
          <p:cNvSpPr txBox="1"/>
          <p:nvPr/>
        </p:nvSpPr>
        <p:spPr>
          <a:xfrm>
            <a:off x="7610701" y="1751438"/>
            <a:ext cx="4464120" cy="3139321"/>
          </a:xfrm>
          <a:prstGeom prst="rect">
            <a:avLst/>
          </a:prstGeom>
          <a:solidFill>
            <a:srgbClr val="0070C0"/>
          </a:solidFill>
        </p:spPr>
        <p:txBody>
          <a:bodyPr wrap="square">
            <a:spAutoFit/>
          </a:bodyPr>
          <a:lstStyle/>
          <a:p>
            <a:pPr algn="l" fontAlgn="base"/>
            <a:r>
              <a:rPr lang="fr-FR" b="1" dirty="0">
                <a:solidFill>
                  <a:schemeClr val="bg1"/>
                </a:solidFill>
                <a:latin typeface="PwC Helvetica Neue"/>
              </a:rPr>
              <a:t>L</a:t>
            </a:r>
            <a:r>
              <a:rPr lang="fr-FR" b="1" i="0" dirty="0">
                <a:solidFill>
                  <a:schemeClr val="bg1"/>
                </a:solidFill>
                <a:effectLst/>
                <a:latin typeface="PwC Helvetica Neue"/>
              </a:rPr>
              <a:t>es PME non cotées pourront aussi publier ces mêmes informations sur la base du volontariat.</a:t>
            </a:r>
          </a:p>
          <a:p>
            <a:pPr algn="l" fontAlgn="base"/>
            <a:r>
              <a:rPr lang="fr-FR" b="1" dirty="0">
                <a:solidFill>
                  <a:schemeClr val="bg1"/>
                </a:solidFill>
                <a:latin typeface="PwC Helvetica Neue"/>
              </a:rPr>
              <a:t>L</a:t>
            </a:r>
            <a:r>
              <a:rPr lang="fr-FR" b="1" i="0" dirty="0">
                <a:solidFill>
                  <a:schemeClr val="bg1"/>
                </a:solidFill>
                <a:effectLst/>
                <a:latin typeface="PwC Helvetica Neue"/>
              </a:rPr>
              <a:t>a Commission souhaiterait adopter des normes distinctes et « proportionnées » pour les PME dépassant deux des trois critères suivants :</a:t>
            </a:r>
          </a:p>
          <a:p>
            <a:pPr algn="l" fontAlgn="base">
              <a:buFont typeface="Arial" panose="020B0604020202020204" pitchFamily="34" charset="0"/>
              <a:buChar char="•"/>
            </a:pPr>
            <a:r>
              <a:rPr lang="fr-FR" b="1" i="0" dirty="0">
                <a:solidFill>
                  <a:schemeClr val="bg1"/>
                </a:solidFill>
                <a:effectLst/>
                <a:latin typeface="PwC Helvetica Neue"/>
              </a:rPr>
              <a:t>un bilan de 4 millions d’euros,</a:t>
            </a:r>
          </a:p>
          <a:p>
            <a:pPr algn="l" fontAlgn="base">
              <a:buFont typeface="Arial" panose="020B0604020202020204" pitchFamily="34" charset="0"/>
              <a:buChar char="•"/>
            </a:pPr>
            <a:r>
              <a:rPr lang="fr-FR" b="1" i="0" dirty="0">
                <a:solidFill>
                  <a:schemeClr val="bg1"/>
                </a:solidFill>
                <a:effectLst/>
                <a:latin typeface="PwC Helvetica Neue"/>
              </a:rPr>
              <a:t>un chiffre d’affaires de 8 millions d’euros,</a:t>
            </a:r>
          </a:p>
          <a:p>
            <a:pPr algn="l" fontAlgn="base">
              <a:buFont typeface="Arial" panose="020B0604020202020204" pitchFamily="34" charset="0"/>
              <a:buChar char="•"/>
            </a:pPr>
            <a:r>
              <a:rPr lang="fr-FR" b="1" i="0" dirty="0">
                <a:solidFill>
                  <a:schemeClr val="bg1"/>
                </a:solidFill>
                <a:effectLst/>
                <a:latin typeface="PwC Helvetica Neue"/>
              </a:rPr>
              <a:t>un effectif de 50 salariés.</a:t>
            </a:r>
          </a:p>
          <a:p>
            <a:endParaRPr lang="fr-FR" b="1" dirty="0">
              <a:solidFill>
                <a:schemeClr val="bg1"/>
              </a:solidFill>
            </a:endParaRPr>
          </a:p>
        </p:txBody>
      </p:sp>
    </p:spTree>
    <p:extLst>
      <p:ext uri="{BB962C8B-B14F-4D97-AF65-F5344CB8AC3E}">
        <p14:creationId xmlns:p14="http://schemas.microsoft.com/office/powerpoint/2010/main" val="22804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5248" y="265900"/>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 concept de </a:t>
            </a:r>
            <a:r>
              <a:rPr lang="en-US" sz="4400" b="1" spc="-175" dirty="0" err="1">
                <a:solidFill>
                  <a:schemeClr val="accent1">
                    <a:lumMod val="75000"/>
                  </a:schemeClr>
                </a:solidFill>
                <a:latin typeface="+mj-lt"/>
              </a:rPr>
              <a:t>matérialité</a:t>
            </a:r>
            <a:endParaRPr lang="en-US" sz="4400" b="1" spc="-175" dirty="0">
              <a:solidFill>
                <a:schemeClr val="accent1">
                  <a:lumMod val="75000"/>
                </a:schemeClr>
              </a:solidFill>
              <a:latin typeface="+mj-lt"/>
            </a:endParaRP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B58B631A-1DF9-4A38-AD23-B2F6031CB048}"/>
              </a:ext>
            </a:extLst>
          </p:cNvPr>
          <p:cNvSpPr txBox="1"/>
          <p:nvPr/>
        </p:nvSpPr>
        <p:spPr>
          <a:xfrm>
            <a:off x="659484" y="5313319"/>
            <a:ext cx="10393679" cy="707886"/>
          </a:xfrm>
          <a:prstGeom prst="rect">
            <a:avLst/>
          </a:prstGeom>
          <a:solidFill>
            <a:srgbClr val="FF0000"/>
          </a:solidFill>
        </p:spPr>
        <p:txBody>
          <a:bodyPr wrap="square" rtlCol="0">
            <a:spAutoFit/>
          </a:bodyPr>
          <a:lstStyle>
            <a:defPPr>
              <a:defRPr lang="en-US"/>
            </a:defPPr>
            <a:lvl1pPr>
              <a:defRPr b="1">
                <a:solidFill>
                  <a:schemeClr val="bg1"/>
                </a:solidFill>
              </a:defRPr>
            </a:lvl1pPr>
          </a:lstStyle>
          <a:p>
            <a:r>
              <a:rPr lang="fr-FR" sz="2000" dirty="0"/>
              <a:t>À l’image de l’information financière, la matérialité devient le critère à la base même de la transparence puisque c’est par ce biais que l’information est divulguée.</a:t>
            </a:r>
          </a:p>
        </p:txBody>
      </p:sp>
      <p:sp>
        <p:nvSpPr>
          <p:cNvPr id="7" name="ZoneTexte 6">
            <a:extLst>
              <a:ext uri="{FF2B5EF4-FFF2-40B4-BE49-F238E27FC236}">
                <a16:creationId xmlns:a16="http://schemas.microsoft.com/office/drawing/2014/main" id="{A44C9F0B-41ED-4371-968A-3B573194D635}"/>
              </a:ext>
            </a:extLst>
          </p:cNvPr>
          <p:cNvSpPr txBox="1"/>
          <p:nvPr/>
        </p:nvSpPr>
        <p:spPr>
          <a:xfrm>
            <a:off x="529823" y="3706648"/>
            <a:ext cx="4063862" cy="1077218"/>
          </a:xfrm>
          <a:prstGeom prst="rect">
            <a:avLst/>
          </a:prstGeom>
          <a:solidFill>
            <a:schemeClr val="accent4">
              <a:lumMod val="60000"/>
              <a:lumOff val="40000"/>
            </a:schemeClr>
          </a:solidFill>
        </p:spPr>
        <p:txBody>
          <a:bodyPr wrap="square" rtlCol="0">
            <a:spAutoFit/>
          </a:bodyPr>
          <a:lstStyle>
            <a:defPPr>
              <a:defRPr lang="en-US"/>
            </a:defPPr>
            <a:lvl1pPr>
              <a:defRPr b="1">
                <a:solidFill>
                  <a:schemeClr val="bg1"/>
                </a:solidFill>
              </a:defRPr>
            </a:lvl1pPr>
          </a:lstStyle>
          <a:p>
            <a:r>
              <a:rPr lang="fr-FR" sz="1600" dirty="0"/>
              <a:t>Avant de pouvoir communiquer sur ces données extra-financières, l’entreprise doit déterminer très précisément les véritables enjeux de son activité.</a:t>
            </a:r>
          </a:p>
        </p:txBody>
      </p:sp>
      <p:sp>
        <p:nvSpPr>
          <p:cNvPr id="3" name="ZoneTexte 2">
            <a:extLst>
              <a:ext uri="{FF2B5EF4-FFF2-40B4-BE49-F238E27FC236}">
                <a16:creationId xmlns:a16="http://schemas.microsoft.com/office/drawing/2014/main" id="{5C1D26BE-C9D7-47A0-9F2C-43903DCCAE14}"/>
              </a:ext>
            </a:extLst>
          </p:cNvPr>
          <p:cNvSpPr txBox="1"/>
          <p:nvPr/>
        </p:nvSpPr>
        <p:spPr>
          <a:xfrm>
            <a:off x="529823" y="1265965"/>
            <a:ext cx="4063862" cy="2062103"/>
          </a:xfrm>
          <a:prstGeom prst="rect">
            <a:avLst/>
          </a:prstGeom>
          <a:solidFill>
            <a:schemeClr val="accent4">
              <a:lumMod val="60000"/>
              <a:lumOff val="40000"/>
            </a:schemeClr>
          </a:solidFill>
        </p:spPr>
        <p:txBody>
          <a:bodyPr wrap="square" rtlCol="0">
            <a:spAutoFit/>
          </a:bodyPr>
          <a:lstStyle>
            <a:defPPr>
              <a:defRPr lang="en-US"/>
            </a:defPPr>
            <a:lvl1pPr>
              <a:defRPr b="1">
                <a:solidFill>
                  <a:schemeClr val="bg1"/>
                </a:solidFill>
              </a:defRPr>
            </a:lvl1pPr>
          </a:lstStyle>
          <a:p>
            <a:r>
              <a:rPr lang="fr-FR" sz="1600" dirty="0"/>
              <a:t>La matérialité recouvre les aspects économiques, environnementaux, sociaux et sociétaux qui sont susceptibles d’impacter la stratégie, le modèle d’affaires de l’entreprise ainsi que sa performance durable mais aussi, de manière substantielle, ses parties prenantes.</a:t>
            </a:r>
          </a:p>
        </p:txBody>
      </p:sp>
      <p:sp>
        <p:nvSpPr>
          <p:cNvPr id="10" name="ZoneTexte 9">
            <a:extLst>
              <a:ext uri="{FF2B5EF4-FFF2-40B4-BE49-F238E27FC236}">
                <a16:creationId xmlns:a16="http://schemas.microsoft.com/office/drawing/2014/main" id="{809F6DE9-0EC4-4E3D-9382-310C21E26DE6}"/>
              </a:ext>
            </a:extLst>
          </p:cNvPr>
          <p:cNvSpPr txBox="1"/>
          <p:nvPr/>
        </p:nvSpPr>
        <p:spPr>
          <a:xfrm>
            <a:off x="5546684" y="1258574"/>
            <a:ext cx="4642344" cy="1323439"/>
          </a:xfrm>
          <a:prstGeom prst="rect">
            <a:avLst/>
          </a:prstGeom>
          <a:solidFill>
            <a:schemeClr val="tx2">
              <a:lumMod val="60000"/>
              <a:lumOff val="40000"/>
            </a:schemeClr>
          </a:solidFill>
        </p:spPr>
        <p:txBody>
          <a:bodyPr wrap="square" rtlCol="0">
            <a:spAutoFit/>
          </a:bodyPr>
          <a:lstStyle>
            <a:defPPr>
              <a:defRPr lang="en-US"/>
            </a:defPPr>
            <a:lvl1pPr>
              <a:defRPr sz="1600" b="1">
                <a:solidFill>
                  <a:schemeClr val="bg1"/>
                </a:solidFill>
              </a:defRPr>
            </a:lvl1pPr>
          </a:lstStyle>
          <a:p>
            <a:r>
              <a:rPr lang="fr-FR" dirty="0"/>
              <a:t>Dans le contexte de l'information extra-financière, la matérialité nécessite de : </a:t>
            </a:r>
          </a:p>
          <a:p>
            <a:pPr marL="285750" indent="-285750">
              <a:buFont typeface="Wingdings" panose="05000000000000000000" pitchFamily="2" charset="2"/>
              <a:buChar char="§"/>
            </a:pPr>
            <a:r>
              <a:rPr lang="fr-FR" dirty="0"/>
              <a:t>Définir des objectifs;</a:t>
            </a:r>
          </a:p>
          <a:p>
            <a:pPr marL="285750" indent="-285750">
              <a:buFont typeface="Wingdings" panose="05000000000000000000" pitchFamily="2" charset="2"/>
              <a:buChar char="§"/>
            </a:pPr>
            <a:r>
              <a:rPr lang="fr-FR" dirty="0"/>
              <a:t>Fixer des seuils;</a:t>
            </a:r>
          </a:p>
          <a:p>
            <a:pPr marL="285750" indent="-285750">
              <a:buFont typeface="Wingdings" panose="05000000000000000000" pitchFamily="2" charset="2"/>
              <a:buChar char="§"/>
            </a:pPr>
            <a:r>
              <a:rPr lang="fr-FR" dirty="0"/>
              <a:t>Divulguer des informations importantes.</a:t>
            </a:r>
          </a:p>
        </p:txBody>
      </p:sp>
      <p:sp>
        <p:nvSpPr>
          <p:cNvPr id="11" name="ZoneTexte 10">
            <a:extLst>
              <a:ext uri="{FF2B5EF4-FFF2-40B4-BE49-F238E27FC236}">
                <a16:creationId xmlns:a16="http://schemas.microsoft.com/office/drawing/2014/main" id="{AF5BC2FE-2F45-48B2-8462-9F6E6CEEC416}"/>
              </a:ext>
            </a:extLst>
          </p:cNvPr>
          <p:cNvSpPr txBox="1"/>
          <p:nvPr/>
        </p:nvSpPr>
        <p:spPr>
          <a:xfrm>
            <a:off x="5499802" y="2735485"/>
            <a:ext cx="4750187" cy="2062103"/>
          </a:xfrm>
          <a:prstGeom prst="rect">
            <a:avLst/>
          </a:prstGeom>
          <a:solidFill>
            <a:schemeClr val="tx2">
              <a:lumMod val="60000"/>
              <a:lumOff val="40000"/>
            </a:schemeClr>
          </a:solidFill>
        </p:spPr>
        <p:txBody>
          <a:bodyPr wrap="square" rtlCol="0">
            <a:spAutoFit/>
          </a:bodyPr>
          <a:lstStyle>
            <a:defPPr>
              <a:defRPr lang="en-US"/>
            </a:defPPr>
            <a:lvl1pPr>
              <a:defRPr sz="1600" b="1">
                <a:solidFill>
                  <a:schemeClr val="bg1"/>
                </a:solidFill>
              </a:defRPr>
            </a:lvl1pPr>
          </a:lstStyle>
          <a:p>
            <a:r>
              <a:rPr lang="fr-FR" dirty="0"/>
              <a:t>Lors de l'évaluation de la matérialité des informations, une entreprise peut prendre en compte :</a:t>
            </a:r>
          </a:p>
          <a:p>
            <a:pPr marL="285750" indent="-285750">
              <a:buFont typeface="Wingdings" panose="05000000000000000000" pitchFamily="2" charset="2"/>
              <a:buChar char="§"/>
            </a:pPr>
            <a:r>
              <a:rPr lang="fr-FR" dirty="0"/>
              <a:t>LES QUESTIONS SECTORIELLES SPÉCIFIQUES;</a:t>
            </a:r>
          </a:p>
          <a:p>
            <a:pPr marL="285750" indent="-285750">
              <a:buFont typeface="Wingdings" panose="05000000000000000000" pitchFamily="2" charset="2"/>
              <a:buChar char="§"/>
            </a:pPr>
            <a:r>
              <a:rPr lang="fr-FR" dirty="0"/>
              <a:t>LES POLITIQUES ET LA RÉGLEMENTATION;</a:t>
            </a:r>
          </a:p>
          <a:p>
            <a:pPr marL="285750" indent="-285750">
              <a:buFont typeface="Wingdings" panose="05000000000000000000" pitchFamily="2" charset="2"/>
              <a:buChar char="§"/>
            </a:pPr>
            <a:r>
              <a:rPr lang="fr-FR" dirty="0"/>
              <a:t>L'IMPACT DE SES ACTIVITÉS;</a:t>
            </a:r>
          </a:p>
          <a:p>
            <a:pPr marL="285750" indent="-285750">
              <a:buFont typeface="Wingdings" panose="05000000000000000000" pitchFamily="2" charset="2"/>
              <a:buChar char="§"/>
            </a:pPr>
            <a:r>
              <a:rPr lang="fr-FR" dirty="0"/>
              <a:t>LE MODÈLE ET LA STRATÉGIE D'ENTREPRISE;</a:t>
            </a:r>
          </a:p>
          <a:p>
            <a:pPr marL="285750" indent="-285750">
              <a:buFont typeface="Wingdings" panose="05000000000000000000" pitchFamily="2" charset="2"/>
              <a:buChar char="§"/>
            </a:pPr>
            <a:r>
              <a:rPr lang="fr-FR" dirty="0"/>
              <a:t>LES ATTENTES DES PARTIES PRENANTES.</a:t>
            </a:r>
          </a:p>
        </p:txBody>
      </p:sp>
    </p:spTree>
    <p:extLst>
      <p:ext uri="{BB962C8B-B14F-4D97-AF65-F5344CB8AC3E}">
        <p14:creationId xmlns:p14="http://schemas.microsoft.com/office/powerpoint/2010/main" val="8200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924" y="787728"/>
            <a:ext cx="10393680" cy="567656"/>
          </a:xfrm>
          <a:prstGeom prst="rect">
            <a:avLst/>
          </a:prstGeom>
        </p:spPr>
        <p:txBody>
          <a:bodyPr lIns="0" tIns="0" rIns="0" bIns="0" rtlCol="0" anchor="t">
            <a:spAutoFit/>
          </a:bodyPr>
          <a:lstStyle/>
          <a:p>
            <a:pPr marL="0" marR="0" lvl="0" indent="0" algn="ctr" defTabSz="457200" rtl="0" eaLnBrk="1" fontAlgn="auto" latinLnBrk="0" hangingPunct="1">
              <a:lnSpc>
                <a:spcPts val="4752"/>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90C226"/>
                </a:solidFill>
                <a:effectLst/>
                <a:uLnTx/>
                <a:uFillTx/>
                <a:latin typeface="Trebuchet MS" panose="020B0603020202020204"/>
                <a:ea typeface="+mn-ea"/>
                <a:cs typeface="+mn-cs"/>
              </a:rPr>
              <a:t>Merci de </a:t>
            </a:r>
            <a:r>
              <a:rPr kumimoji="0" lang="en-US" sz="3600" b="1" i="0" u="none" strike="noStrike" kern="1200" cap="none" spc="0" normalizeH="0" baseline="0" noProof="0" dirty="0" err="1">
                <a:ln>
                  <a:noFill/>
                </a:ln>
                <a:solidFill>
                  <a:srgbClr val="90C226"/>
                </a:solidFill>
                <a:effectLst/>
                <a:uLnTx/>
                <a:uFillTx/>
                <a:latin typeface="Trebuchet MS" panose="020B0603020202020204"/>
                <a:ea typeface="+mn-ea"/>
                <a:cs typeface="+mn-cs"/>
              </a:rPr>
              <a:t>votre</a:t>
            </a:r>
            <a:r>
              <a:rPr kumimoji="0" lang="en-US" sz="3600" b="1" i="0" u="none" strike="noStrike" kern="1200" cap="none" spc="0" normalizeH="0" baseline="0" noProof="0" dirty="0">
                <a:ln>
                  <a:noFill/>
                </a:ln>
                <a:solidFill>
                  <a:srgbClr val="90C226"/>
                </a:solidFill>
                <a:effectLst/>
                <a:uLnTx/>
                <a:uFillTx/>
                <a:latin typeface="Trebuchet MS" panose="020B0603020202020204"/>
                <a:ea typeface="+mn-ea"/>
                <a:cs typeface="+mn-cs"/>
              </a:rPr>
              <a:t> attention !</a:t>
            </a:r>
          </a:p>
        </p:txBody>
      </p:sp>
      <p:sp>
        <p:nvSpPr>
          <p:cNvPr id="3" name="TextBox 3"/>
          <p:cNvSpPr txBox="1"/>
          <p:nvPr/>
        </p:nvSpPr>
        <p:spPr>
          <a:xfrm>
            <a:off x="268845" y="2288087"/>
            <a:ext cx="10393680" cy="915764"/>
          </a:xfrm>
          <a:prstGeom prst="rect">
            <a:avLst/>
          </a:prstGeom>
        </p:spPr>
        <p:txBody>
          <a:bodyPr lIns="0" tIns="0" rIns="0" bIns="0" rtlCol="0" anchor="t">
            <a:spAutoFit/>
          </a:bodyPr>
          <a:lstStyle/>
          <a:p>
            <a:pPr marL="0" marR="0" lvl="0" indent="0" algn="ctr" defTabSz="457200" rtl="0" eaLnBrk="1" fontAlgn="auto" latinLnBrk="0" hangingPunct="1">
              <a:lnSpc>
                <a:spcPts val="7776"/>
              </a:lnSpc>
              <a:spcBef>
                <a:spcPts val="0"/>
              </a:spcBef>
              <a:spcAft>
                <a:spcPts val="0"/>
              </a:spcAft>
              <a:buClrTx/>
              <a:buSzTx/>
              <a:buFontTx/>
              <a:buNone/>
              <a:tabLst/>
              <a:defRPr/>
            </a:pPr>
            <a:r>
              <a:rPr kumimoji="0" lang="en-US" sz="5000" b="1" i="0" u="none" strike="noStrike" kern="1200" cap="none" spc="-287" normalizeH="0" baseline="0" noProof="0" dirty="0">
                <a:ln>
                  <a:noFill/>
                </a:ln>
                <a:solidFill>
                  <a:srgbClr val="7030A0"/>
                </a:solidFill>
                <a:effectLst/>
                <a:uLnTx/>
                <a:uFillTx/>
                <a:latin typeface="Open Sans"/>
                <a:ea typeface="+mn-ea"/>
                <a:cs typeface="+mn-cs"/>
              </a:rPr>
              <a:t>QUESTIONS ?</a:t>
            </a:r>
          </a:p>
        </p:txBody>
      </p:sp>
      <p:pic>
        <p:nvPicPr>
          <p:cNvPr id="4" name="Image 3">
            <a:extLst>
              <a:ext uri="{FF2B5EF4-FFF2-40B4-BE49-F238E27FC236}">
                <a16:creationId xmlns:a16="http://schemas.microsoft.com/office/drawing/2014/main" id="{31F3E9FA-BE31-45C2-B540-E985FD3DD0DC}"/>
              </a:ext>
            </a:extLst>
          </p:cNvPr>
          <p:cNvPicPr>
            <a:picLocks noChangeAspect="1"/>
          </p:cNvPicPr>
          <p:nvPr/>
        </p:nvPicPr>
        <p:blipFill>
          <a:blip r:embed="rId2"/>
          <a:stretch>
            <a:fillRect/>
          </a:stretch>
        </p:blipFill>
        <p:spPr>
          <a:xfrm>
            <a:off x="1836695" y="5379172"/>
            <a:ext cx="6956139" cy="1396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9E37C4C9-C84E-4783-AF20-4FB797736DC5}"/>
              </a:ext>
            </a:extLst>
          </p:cNvPr>
          <p:cNvSpPr txBox="1"/>
          <p:nvPr/>
        </p:nvSpPr>
        <p:spPr>
          <a:xfrm>
            <a:off x="194126" y="100041"/>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Le concept de </a:t>
            </a:r>
            <a:r>
              <a:rPr lang="en-US" sz="4400" b="1" spc="-175" dirty="0" err="1">
                <a:solidFill>
                  <a:schemeClr val="accent1">
                    <a:lumMod val="75000"/>
                  </a:schemeClr>
                </a:solidFill>
                <a:latin typeface="+mj-lt"/>
              </a:rPr>
              <a:t>matérialité</a:t>
            </a:r>
            <a:endParaRPr lang="en-US" sz="4400" b="1" spc="-175" dirty="0">
              <a:solidFill>
                <a:schemeClr val="accent1">
                  <a:lumMod val="75000"/>
                </a:schemeClr>
              </a:solidFill>
              <a:latin typeface="+mj-lt"/>
            </a:endParaRPr>
          </a:p>
        </p:txBody>
      </p:sp>
      <p:pic>
        <p:nvPicPr>
          <p:cNvPr id="2" name="Image 1">
            <a:extLst>
              <a:ext uri="{FF2B5EF4-FFF2-40B4-BE49-F238E27FC236}">
                <a16:creationId xmlns:a16="http://schemas.microsoft.com/office/drawing/2014/main" id="{9E27B7C4-E324-4A9B-BDD3-87E8CF8C3BE7}"/>
              </a:ext>
            </a:extLst>
          </p:cNvPr>
          <p:cNvPicPr>
            <a:picLocks noChangeAspect="1"/>
          </p:cNvPicPr>
          <p:nvPr/>
        </p:nvPicPr>
        <p:blipFill>
          <a:blip r:embed="rId2"/>
          <a:stretch>
            <a:fillRect/>
          </a:stretch>
        </p:blipFill>
        <p:spPr>
          <a:xfrm>
            <a:off x="1259015" y="733350"/>
            <a:ext cx="7378958" cy="5678904"/>
          </a:xfrm>
          <a:prstGeom prst="rect">
            <a:avLst/>
          </a:prstGeom>
        </p:spPr>
      </p:pic>
      <p:pic>
        <p:nvPicPr>
          <p:cNvPr id="6" name="Image 5">
            <a:extLst>
              <a:ext uri="{FF2B5EF4-FFF2-40B4-BE49-F238E27FC236}">
                <a16:creationId xmlns:a16="http://schemas.microsoft.com/office/drawing/2014/main" id="{E9F2C40E-BB11-4C43-A8F3-F155E1D52015}"/>
              </a:ext>
            </a:extLst>
          </p:cNvPr>
          <p:cNvPicPr>
            <a:picLocks noChangeAspect="1"/>
          </p:cNvPicPr>
          <p:nvPr/>
        </p:nvPicPr>
        <p:blipFill>
          <a:blip r:embed="rId3"/>
          <a:stretch>
            <a:fillRect/>
          </a:stretch>
        </p:blipFill>
        <p:spPr>
          <a:xfrm>
            <a:off x="586292" y="6370278"/>
            <a:ext cx="2414225" cy="487722"/>
          </a:xfrm>
          <a:prstGeom prst="rect">
            <a:avLst/>
          </a:prstGeom>
        </p:spPr>
      </p:pic>
    </p:spTree>
    <p:extLst>
      <p:ext uri="{BB962C8B-B14F-4D97-AF65-F5344CB8AC3E}">
        <p14:creationId xmlns:p14="http://schemas.microsoft.com/office/powerpoint/2010/main" val="2735935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627211E-89A2-4063-8C43-1D0C826EC3D4}"/>
              </a:ext>
            </a:extLst>
          </p:cNvPr>
          <p:cNvSpPr txBox="1"/>
          <p:nvPr/>
        </p:nvSpPr>
        <p:spPr>
          <a:xfrm>
            <a:off x="696896" y="3930320"/>
            <a:ext cx="4079033" cy="1323439"/>
          </a:xfrm>
          <a:prstGeom prst="rect">
            <a:avLst/>
          </a:prstGeom>
          <a:solidFill>
            <a:schemeClr val="accent4">
              <a:lumMod val="60000"/>
              <a:lumOff val="40000"/>
            </a:schemeClr>
          </a:solidFill>
        </p:spPr>
        <p:txBody>
          <a:bodyPr wrap="square" rtlCol="0">
            <a:spAutoFit/>
          </a:bodyPr>
          <a:lstStyle>
            <a:defPPr>
              <a:defRPr lang="en-US"/>
            </a:defPPr>
            <a:lvl1pPr>
              <a:defRPr sz="1600" b="1">
                <a:solidFill>
                  <a:schemeClr val="bg1"/>
                </a:solidFill>
              </a:defRPr>
            </a:lvl1pPr>
          </a:lstStyle>
          <a:p>
            <a:r>
              <a:rPr lang="fr-FR" dirty="0"/>
              <a:t>ESG est l'abréviation de "</a:t>
            </a:r>
            <a:r>
              <a:rPr lang="fr-FR" dirty="0" err="1"/>
              <a:t>Environmental</a:t>
            </a:r>
            <a:r>
              <a:rPr lang="fr-FR" dirty="0"/>
              <a:t>, Social and </a:t>
            </a:r>
            <a:r>
              <a:rPr lang="fr-FR" dirty="0" err="1"/>
              <a:t>Governance</a:t>
            </a:r>
            <a:r>
              <a:rPr lang="fr-FR" dirty="0"/>
              <a:t>". Elle fait référence aux trois facteurs clés permettant de mesurer la durabilité et l'impact éthique d'une entreprise. </a:t>
            </a:r>
          </a:p>
        </p:txBody>
      </p:sp>
      <p:sp>
        <p:nvSpPr>
          <p:cNvPr id="5" name="ZoneTexte 4">
            <a:extLst>
              <a:ext uri="{FF2B5EF4-FFF2-40B4-BE49-F238E27FC236}">
                <a16:creationId xmlns:a16="http://schemas.microsoft.com/office/drawing/2014/main" id="{2177B92E-A95D-42CE-9397-EE9111E48D8C}"/>
              </a:ext>
            </a:extLst>
          </p:cNvPr>
          <p:cNvSpPr txBox="1"/>
          <p:nvPr/>
        </p:nvSpPr>
        <p:spPr>
          <a:xfrm>
            <a:off x="621308" y="1483069"/>
            <a:ext cx="4154622" cy="1815882"/>
          </a:xfrm>
          <a:prstGeom prst="rect">
            <a:avLst/>
          </a:prstGeom>
          <a:solidFill>
            <a:schemeClr val="accent4">
              <a:lumMod val="60000"/>
              <a:lumOff val="40000"/>
            </a:schemeClr>
          </a:solidFill>
        </p:spPr>
        <p:txBody>
          <a:bodyPr wrap="square" rtlCol="0">
            <a:spAutoFit/>
          </a:bodyPr>
          <a:lstStyle>
            <a:defPPr>
              <a:defRPr lang="en-US"/>
            </a:defPPr>
            <a:lvl1pPr>
              <a:defRPr sz="1600" b="1">
                <a:solidFill>
                  <a:schemeClr val="bg1"/>
                </a:solidFill>
              </a:defRPr>
            </a:lvl1pPr>
          </a:lstStyle>
          <a:p>
            <a:r>
              <a:rPr lang="fr-FR" dirty="0"/>
              <a:t>La RSE est un concept qui fait référence aux stratégies et aux efforts déployés par une entreprise pour contribuer à un développement durable et avoir un impact positif sur ses trois dimensions : économique, sociale et environnementale.</a:t>
            </a:r>
          </a:p>
        </p:txBody>
      </p:sp>
      <p:sp>
        <p:nvSpPr>
          <p:cNvPr id="4" name="TextBox 2">
            <a:extLst>
              <a:ext uri="{FF2B5EF4-FFF2-40B4-BE49-F238E27FC236}">
                <a16:creationId xmlns:a16="http://schemas.microsoft.com/office/drawing/2014/main" id="{60F52F92-5F09-4B31-ABBA-6498AFAD3024}"/>
              </a:ext>
            </a:extLst>
          </p:cNvPr>
          <p:cNvSpPr txBox="1"/>
          <p:nvPr/>
        </p:nvSpPr>
        <p:spPr>
          <a:xfrm>
            <a:off x="27481" y="211331"/>
            <a:ext cx="10393680" cy="615553"/>
          </a:xfrm>
          <a:prstGeom prst="rect">
            <a:avLst/>
          </a:prstGeom>
        </p:spPr>
        <p:txBody>
          <a:bodyPr lIns="0" tIns="0" rIns="0" bIns="0" rtlCol="0" anchor="t">
            <a:spAutoFit/>
          </a:bodyPr>
          <a:lstStyle/>
          <a:p>
            <a:pPr algn="ctr">
              <a:lnSpc>
                <a:spcPts val="4752"/>
              </a:lnSpc>
            </a:pPr>
            <a:r>
              <a:rPr lang="en-US" sz="4400" b="1" spc="-175" dirty="0">
                <a:solidFill>
                  <a:schemeClr val="accent1">
                    <a:lumMod val="75000"/>
                  </a:schemeClr>
                </a:solidFill>
                <a:latin typeface="+mj-lt"/>
              </a:rPr>
              <a:t>RSE versus ESG</a:t>
            </a:r>
          </a:p>
        </p:txBody>
      </p:sp>
      <p:sp>
        <p:nvSpPr>
          <p:cNvPr id="7" name="ZoneTexte 6">
            <a:extLst>
              <a:ext uri="{FF2B5EF4-FFF2-40B4-BE49-F238E27FC236}">
                <a16:creationId xmlns:a16="http://schemas.microsoft.com/office/drawing/2014/main" id="{BAC6056C-6612-4617-AE91-80F967FA663E}"/>
              </a:ext>
            </a:extLst>
          </p:cNvPr>
          <p:cNvSpPr txBox="1"/>
          <p:nvPr/>
        </p:nvSpPr>
        <p:spPr>
          <a:xfrm>
            <a:off x="8357104" y="1782395"/>
            <a:ext cx="3423564" cy="2554545"/>
          </a:xfrm>
          <a:prstGeom prst="rect">
            <a:avLst/>
          </a:prstGeom>
          <a:solidFill>
            <a:schemeClr val="accent4">
              <a:lumMod val="75000"/>
            </a:schemeClr>
          </a:solidFill>
        </p:spPr>
        <p:txBody>
          <a:bodyPr wrap="square" rtlCol="0">
            <a:spAutoFit/>
          </a:bodyPr>
          <a:lstStyle>
            <a:defPPr>
              <a:defRPr lang="en-US"/>
            </a:defPPr>
            <a:lvl1pPr>
              <a:defRPr sz="1600" b="1">
                <a:solidFill>
                  <a:schemeClr val="bg1"/>
                </a:solidFill>
              </a:defRPr>
            </a:lvl1pPr>
          </a:lstStyle>
          <a:p>
            <a:r>
              <a:rPr lang="fr-FR" dirty="0"/>
              <a:t>Le </a:t>
            </a:r>
            <a:r>
              <a:rPr lang="fr-FR" dirty="0" err="1"/>
              <a:t>reporting</a:t>
            </a:r>
            <a:r>
              <a:rPr lang="fr-FR" dirty="0"/>
              <a:t> extra-financier peut être décrit comme "la pratique d'une organisation qui consiste à rendre compte publiquement de ses impacts économiques, environnementaux et/ou sociaux, et donc de ses contributions - positives ou négatives - à l'objectif de développement durable". (GRI, 2016)</a:t>
            </a:r>
          </a:p>
        </p:txBody>
      </p:sp>
      <p:pic>
        <p:nvPicPr>
          <p:cNvPr id="10" name="Image 9">
            <a:extLst>
              <a:ext uri="{FF2B5EF4-FFF2-40B4-BE49-F238E27FC236}">
                <a16:creationId xmlns:a16="http://schemas.microsoft.com/office/drawing/2014/main" id="{54BCF298-F083-4655-AC9C-0C1ECE072570}"/>
              </a:ext>
            </a:extLst>
          </p:cNvPr>
          <p:cNvPicPr>
            <a:picLocks noChangeAspect="1"/>
          </p:cNvPicPr>
          <p:nvPr/>
        </p:nvPicPr>
        <p:blipFill>
          <a:blip r:embed="rId2"/>
          <a:stretch>
            <a:fillRect/>
          </a:stretch>
        </p:blipFill>
        <p:spPr>
          <a:xfrm>
            <a:off x="5025240" y="4527612"/>
            <a:ext cx="3082553" cy="1438525"/>
          </a:xfrm>
          <a:prstGeom prst="rect">
            <a:avLst/>
          </a:prstGeom>
        </p:spPr>
      </p:pic>
      <p:pic>
        <p:nvPicPr>
          <p:cNvPr id="11" name="Image 10">
            <a:extLst>
              <a:ext uri="{FF2B5EF4-FFF2-40B4-BE49-F238E27FC236}">
                <a16:creationId xmlns:a16="http://schemas.microsoft.com/office/drawing/2014/main" id="{1C3DAFDA-3F0E-40E0-B4AC-7BAF667B5555}"/>
              </a:ext>
            </a:extLst>
          </p:cNvPr>
          <p:cNvPicPr>
            <a:picLocks noChangeAspect="1"/>
          </p:cNvPicPr>
          <p:nvPr/>
        </p:nvPicPr>
        <p:blipFill>
          <a:blip r:embed="rId3"/>
          <a:stretch>
            <a:fillRect/>
          </a:stretch>
        </p:blipFill>
        <p:spPr>
          <a:xfrm>
            <a:off x="5397300" y="1782395"/>
            <a:ext cx="2143125" cy="2143125"/>
          </a:xfrm>
          <a:prstGeom prst="rect">
            <a:avLst/>
          </a:prstGeom>
        </p:spPr>
      </p:pic>
      <p:pic>
        <p:nvPicPr>
          <p:cNvPr id="12" name="Image 11">
            <a:extLst>
              <a:ext uri="{FF2B5EF4-FFF2-40B4-BE49-F238E27FC236}">
                <a16:creationId xmlns:a16="http://schemas.microsoft.com/office/drawing/2014/main" id="{1DD6F920-1477-48D6-AD7C-96332A409DCA}"/>
              </a:ext>
            </a:extLst>
          </p:cNvPr>
          <p:cNvPicPr>
            <a:picLocks noChangeAspect="1"/>
          </p:cNvPicPr>
          <p:nvPr/>
        </p:nvPicPr>
        <p:blipFill>
          <a:blip r:embed="rId4"/>
          <a:stretch>
            <a:fillRect/>
          </a:stretch>
        </p:blipFill>
        <p:spPr>
          <a:xfrm>
            <a:off x="1071488" y="6370278"/>
            <a:ext cx="2414225" cy="487722"/>
          </a:xfrm>
          <a:prstGeom prst="rect">
            <a:avLst/>
          </a:prstGeom>
        </p:spPr>
      </p:pic>
    </p:spTree>
    <p:extLst>
      <p:ext uri="{BB962C8B-B14F-4D97-AF65-F5344CB8AC3E}">
        <p14:creationId xmlns:p14="http://schemas.microsoft.com/office/powerpoint/2010/main" val="38089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A555F3-D692-4964-83EA-9521F5F39672}"/>
              </a:ext>
            </a:extLst>
          </p:cNvPr>
          <p:cNvSpPr txBox="1"/>
          <p:nvPr/>
        </p:nvSpPr>
        <p:spPr>
          <a:xfrm>
            <a:off x="120206" y="1120766"/>
            <a:ext cx="11546699" cy="923330"/>
          </a:xfrm>
          <a:prstGeom prst="rect">
            <a:avLst/>
          </a:prstGeom>
          <a:solidFill>
            <a:schemeClr val="accent5"/>
          </a:solidFill>
        </p:spPr>
        <p:txBody>
          <a:bodyPr wrap="square">
            <a:spAutoFit/>
          </a:bodyPr>
          <a:lstStyle/>
          <a:p>
            <a:r>
              <a:rPr lang="fr-FR" i="1" dirty="0">
                <a:solidFill>
                  <a:schemeClr val="bg1"/>
                </a:solidFill>
                <a:latin typeface="arial" panose="020B0604020202020204" pitchFamily="34" charset="0"/>
              </a:rPr>
              <a:t>S</a:t>
            </a:r>
            <a:r>
              <a:rPr lang="fr-FR" b="0" i="1" dirty="0">
                <a:solidFill>
                  <a:schemeClr val="bg1"/>
                </a:solidFill>
                <a:effectLst/>
                <a:latin typeface="arial" panose="020B0604020202020204" pitchFamily="34" charset="0"/>
              </a:rPr>
              <a:t>ystème de classification des activités économiques permettant d’identifier celles qui sont </a:t>
            </a:r>
            <a:r>
              <a:rPr lang="fr-FR" b="1" i="1" dirty="0">
                <a:solidFill>
                  <a:schemeClr val="bg1"/>
                </a:solidFill>
                <a:effectLst/>
                <a:latin typeface="arial" panose="020B0604020202020204" pitchFamily="34" charset="0"/>
              </a:rPr>
              <a:t>durables</a:t>
            </a:r>
            <a:r>
              <a:rPr lang="fr-FR" b="0" i="1" dirty="0">
                <a:solidFill>
                  <a:schemeClr val="bg1"/>
                </a:solidFill>
                <a:effectLst/>
                <a:latin typeface="arial" panose="020B0604020202020204" pitchFamily="34" charset="0"/>
              </a:rPr>
              <a:t> sur le plan environnemental </a:t>
            </a:r>
            <a:r>
              <a:rPr lang="fr-FR" i="1" dirty="0">
                <a:solidFill>
                  <a:schemeClr val="bg1"/>
                </a:solidFill>
                <a:latin typeface="arial" panose="020B0604020202020204" pitchFamily="34" charset="0"/>
              </a:rPr>
              <a:t>(</a:t>
            </a:r>
            <a:r>
              <a:rPr lang="fr-FR" b="0" i="1" dirty="0">
                <a:solidFill>
                  <a:schemeClr val="bg1"/>
                </a:solidFill>
                <a:effectLst/>
                <a:latin typeface="arial" panose="020B0604020202020204" pitchFamily="34" charset="0"/>
              </a:rPr>
              <a:t>Commission européenne, 2018) pour guider et mobiliser les investissements privés et parvenir à la </a:t>
            </a:r>
            <a:r>
              <a:rPr lang="fr-FR" b="1" i="1" dirty="0">
                <a:solidFill>
                  <a:schemeClr val="bg1"/>
                </a:solidFill>
                <a:effectLst/>
                <a:latin typeface="arial" panose="020B0604020202020204" pitchFamily="34" charset="0"/>
              </a:rPr>
              <a:t>neutralité carbone</a:t>
            </a:r>
            <a:r>
              <a:rPr lang="fr-FR" b="0" i="1" dirty="0">
                <a:solidFill>
                  <a:schemeClr val="bg1"/>
                </a:solidFill>
                <a:effectLst/>
                <a:latin typeface="arial" panose="020B0604020202020204" pitchFamily="34" charset="0"/>
              </a:rPr>
              <a:t> d’ici à 2050.</a:t>
            </a:r>
            <a:endParaRPr lang="fr-FR" dirty="0">
              <a:solidFill>
                <a:schemeClr val="bg1"/>
              </a:solidFill>
            </a:endParaRPr>
          </a:p>
        </p:txBody>
      </p:sp>
      <p:sp>
        <p:nvSpPr>
          <p:cNvPr id="7" name="ZoneTexte 6">
            <a:extLst>
              <a:ext uri="{FF2B5EF4-FFF2-40B4-BE49-F238E27FC236}">
                <a16:creationId xmlns:a16="http://schemas.microsoft.com/office/drawing/2014/main" id="{A221E821-F09A-422C-83DF-DE9FEF98F877}"/>
              </a:ext>
            </a:extLst>
          </p:cNvPr>
          <p:cNvSpPr txBox="1"/>
          <p:nvPr/>
        </p:nvSpPr>
        <p:spPr>
          <a:xfrm>
            <a:off x="251795" y="2296163"/>
            <a:ext cx="10981677" cy="1477328"/>
          </a:xfrm>
          <a:prstGeom prst="rect">
            <a:avLst/>
          </a:prstGeom>
          <a:noFill/>
        </p:spPr>
        <p:txBody>
          <a:bodyPr wrap="square">
            <a:spAutoFit/>
          </a:bodyPr>
          <a:lstStyle/>
          <a:p>
            <a:pPr algn="l"/>
            <a:r>
              <a:rPr lang="fr-FR" b="1" i="0" dirty="0">
                <a:solidFill>
                  <a:srgbClr val="000000"/>
                </a:solidFill>
                <a:effectLst/>
                <a:latin typeface="Stag Web"/>
              </a:rPr>
              <a:t>Elle permet l’évaluation de la durabilité de 107 activités économiques</a:t>
            </a:r>
            <a:r>
              <a:rPr lang="fr-FR" b="1" dirty="0">
                <a:solidFill>
                  <a:srgbClr val="000000"/>
                </a:solidFill>
                <a:latin typeface="Stag Web"/>
              </a:rPr>
              <a:t> (éligibilité) </a:t>
            </a:r>
            <a:r>
              <a:rPr lang="fr-FR" b="1" i="0" dirty="0">
                <a:solidFill>
                  <a:srgbClr val="000000"/>
                </a:solidFill>
                <a:effectLst/>
                <a:latin typeface="Stag Web"/>
              </a:rPr>
              <a:t>:</a:t>
            </a:r>
            <a:endParaRPr lang="fr-FR" b="0" i="0" dirty="0">
              <a:solidFill>
                <a:srgbClr val="000000"/>
              </a:solidFill>
              <a:effectLst/>
              <a:latin typeface="Stag Web"/>
            </a:endParaRPr>
          </a:p>
          <a:p>
            <a:pPr marL="285750" indent="-285750" algn="l" fontAlgn="base">
              <a:buFont typeface="Wingdings" panose="05000000000000000000" pitchFamily="2" charset="2"/>
              <a:buChar char="Ø"/>
            </a:pPr>
            <a:r>
              <a:rPr lang="fr-FR" b="0" i="0" dirty="0">
                <a:solidFill>
                  <a:srgbClr val="000000"/>
                </a:solidFill>
                <a:effectLst/>
                <a:latin typeface="Stag Web"/>
              </a:rPr>
              <a:t>Activités qui sont déjà considérées comme bas-carbone (ex : les transports bas-carbone) ;</a:t>
            </a:r>
          </a:p>
          <a:p>
            <a:pPr marL="285750" indent="-285750" algn="l" fontAlgn="base">
              <a:buFont typeface="Wingdings" panose="05000000000000000000" pitchFamily="2" charset="2"/>
              <a:buChar char="Ø"/>
            </a:pPr>
            <a:r>
              <a:rPr lang="fr-FR" b="0" i="0" dirty="0">
                <a:solidFill>
                  <a:srgbClr val="000000"/>
                </a:solidFill>
                <a:effectLst/>
                <a:latin typeface="Stag Web"/>
              </a:rPr>
              <a:t>Activités qui contribuent à la transition vers une économie zéro émission nette en 2050 (ex : rénovation des bâtiments) ;</a:t>
            </a:r>
          </a:p>
          <a:p>
            <a:pPr marL="285750" indent="-285750" algn="l" fontAlgn="base">
              <a:buFont typeface="Wingdings" panose="05000000000000000000" pitchFamily="2" charset="2"/>
              <a:buChar char="Ø"/>
            </a:pPr>
            <a:r>
              <a:rPr lang="fr-FR" b="0" i="0" dirty="0">
                <a:solidFill>
                  <a:srgbClr val="000000"/>
                </a:solidFill>
                <a:effectLst/>
                <a:latin typeface="Stag Web"/>
              </a:rPr>
              <a:t>Activités qui permettent le « verdissement » ou la réduction des émissions</a:t>
            </a:r>
            <a:r>
              <a:rPr lang="fr-FR" dirty="0">
                <a:solidFill>
                  <a:srgbClr val="000000"/>
                </a:solidFill>
                <a:latin typeface="Stag Web"/>
              </a:rPr>
              <a:t> </a:t>
            </a:r>
            <a:r>
              <a:rPr lang="fr-FR" b="0" i="0" dirty="0">
                <a:solidFill>
                  <a:srgbClr val="000000"/>
                </a:solidFill>
                <a:effectLst/>
                <a:latin typeface="Stag Web"/>
              </a:rPr>
              <a:t>(ex : éoliennes).</a:t>
            </a:r>
          </a:p>
        </p:txBody>
      </p:sp>
      <p:sp>
        <p:nvSpPr>
          <p:cNvPr id="8" name="TextBox 2">
            <a:extLst>
              <a:ext uri="{FF2B5EF4-FFF2-40B4-BE49-F238E27FC236}">
                <a16:creationId xmlns:a16="http://schemas.microsoft.com/office/drawing/2014/main" id="{82C9B9EF-BBC9-4DC4-B949-372E4C7D18D3}"/>
              </a:ext>
            </a:extLst>
          </p:cNvPr>
          <p:cNvSpPr txBox="1"/>
          <p:nvPr/>
        </p:nvSpPr>
        <p:spPr>
          <a:xfrm>
            <a:off x="-515073" y="0"/>
            <a:ext cx="10393680" cy="615553"/>
          </a:xfrm>
          <a:prstGeom prst="rect">
            <a:avLst/>
          </a:prstGeom>
        </p:spPr>
        <p:txBody>
          <a:bodyPr lIns="0" tIns="0" rIns="0" bIns="0" rtlCol="0" anchor="t">
            <a:spAutoFit/>
          </a:bodyPr>
          <a:lstStyle/>
          <a:p>
            <a:pPr algn="ctr">
              <a:lnSpc>
                <a:spcPts val="4752"/>
              </a:lnSpc>
            </a:pPr>
            <a:r>
              <a:rPr lang="en-US" sz="4000" b="1" spc="-175" dirty="0">
                <a:solidFill>
                  <a:schemeClr val="accent1">
                    <a:lumMod val="75000"/>
                  </a:schemeClr>
                </a:solidFill>
                <a:latin typeface="+mj-lt"/>
              </a:rPr>
              <a:t>La </a:t>
            </a:r>
            <a:r>
              <a:rPr lang="en-US" sz="4000" b="1" spc="-175" dirty="0" err="1">
                <a:solidFill>
                  <a:schemeClr val="accent1">
                    <a:lumMod val="75000"/>
                  </a:schemeClr>
                </a:solidFill>
                <a:latin typeface="+mj-lt"/>
              </a:rPr>
              <a:t>taxonomie</a:t>
            </a:r>
            <a:r>
              <a:rPr lang="en-US" sz="4000" b="1" spc="-175" dirty="0">
                <a:solidFill>
                  <a:schemeClr val="accent1">
                    <a:lumMod val="75000"/>
                  </a:schemeClr>
                </a:solidFill>
                <a:latin typeface="+mj-lt"/>
              </a:rPr>
              <a:t> </a:t>
            </a:r>
            <a:r>
              <a:rPr lang="en-US" sz="4000" b="1" spc="-175" dirty="0" err="1">
                <a:solidFill>
                  <a:schemeClr val="accent1">
                    <a:lumMod val="75000"/>
                  </a:schemeClr>
                </a:solidFill>
                <a:latin typeface="+mj-lt"/>
              </a:rPr>
              <a:t>verte</a:t>
            </a:r>
            <a:endParaRPr lang="en-US" sz="4000" b="1" spc="-175" dirty="0">
              <a:solidFill>
                <a:schemeClr val="accent1">
                  <a:lumMod val="75000"/>
                </a:schemeClr>
              </a:solidFill>
              <a:latin typeface="+mj-lt"/>
            </a:endParaRPr>
          </a:p>
        </p:txBody>
      </p:sp>
      <p:pic>
        <p:nvPicPr>
          <p:cNvPr id="11" name="Image 10">
            <a:extLst>
              <a:ext uri="{FF2B5EF4-FFF2-40B4-BE49-F238E27FC236}">
                <a16:creationId xmlns:a16="http://schemas.microsoft.com/office/drawing/2014/main" id="{645BB245-A7F9-439B-B2BE-C822E8999305}"/>
              </a:ext>
            </a:extLst>
          </p:cNvPr>
          <p:cNvPicPr>
            <a:picLocks noChangeAspect="1"/>
          </p:cNvPicPr>
          <p:nvPr/>
        </p:nvPicPr>
        <p:blipFill>
          <a:blip r:embed="rId2"/>
          <a:stretch>
            <a:fillRect/>
          </a:stretch>
        </p:blipFill>
        <p:spPr>
          <a:xfrm>
            <a:off x="592095" y="6222195"/>
            <a:ext cx="2414225" cy="487722"/>
          </a:xfrm>
          <a:prstGeom prst="rect">
            <a:avLst/>
          </a:prstGeom>
        </p:spPr>
      </p:pic>
      <p:pic>
        <p:nvPicPr>
          <p:cNvPr id="4" name="Image 3">
            <a:extLst>
              <a:ext uri="{FF2B5EF4-FFF2-40B4-BE49-F238E27FC236}">
                <a16:creationId xmlns:a16="http://schemas.microsoft.com/office/drawing/2014/main" id="{36FD9A38-7292-4AC1-9FA3-9BF89A2D15B5}"/>
              </a:ext>
            </a:extLst>
          </p:cNvPr>
          <p:cNvPicPr>
            <a:picLocks noChangeAspect="1"/>
          </p:cNvPicPr>
          <p:nvPr/>
        </p:nvPicPr>
        <p:blipFill>
          <a:blip r:embed="rId3"/>
          <a:stretch>
            <a:fillRect/>
          </a:stretch>
        </p:blipFill>
        <p:spPr>
          <a:xfrm>
            <a:off x="6019800" y="3352800"/>
            <a:ext cx="152400" cy="152400"/>
          </a:xfrm>
          <a:prstGeom prst="rect">
            <a:avLst/>
          </a:prstGeom>
        </p:spPr>
      </p:pic>
      <p:sp>
        <p:nvSpPr>
          <p:cNvPr id="13" name="ZoneTexte 12">
            <a:extLst>
              <a:ext uri="{FF2B5EF4-FFF2-40B4-BE49-F238E27FC236}">
                <a16:creationId xmlns:a16="http://schemas.microsoft.com/office/drawing/2014/main" id="{AEB497A1-2AC4-42D3-82A5-4696A50DA78B}"/>
              </a:ext>
            </a:extLst>
          </p:cNvPr>
          <p:cNvSpPr txBox="1"/>
          <p:nvPr/>
        </p:nvSpPr>
        <p:spPr>
          <a:xfrm>
            <a:off x="528961" y="3975135"/>
            <a:ext cx="10981677" cy="2031325"/>
          </a:xfrm>
          <a:prstGeom prst="rect">
            <a:avLst/>
          </a:prstGeom>
          <a:noFill/>
        </p:spPr>
        <p:txBody>
          <a:bodyPr wrap="square">
            <a:spAutoFit/>
          </a:bodyPr>
          <a:lstStyle/>
          <a:p>
            <a:pPr algn="l" fontAlgn="base"/>
            <a:r>
              <a:rPr lang="fr-FR" b="1" dirty="0">
                <a:solidFill>
                  <a:srgbClr val="000000"/>
                </a:solidFill>
                <a:latin typeface="Stag Web"/>
              </a:rPr>
              <a:t>6 objectifs environnementaux (alignement) :</a:t>
            </a:r>
            <a:endParaRPr lang="fr-FR" b="1" i="0" dirty="0">
              <a:solidFill>
                <a:srgbClr val="000000"/>
              </a:solidFill>
              <a:effectLst/>
              <a:latin typeface="Stag Web"/>
            </a:endParaRPr>
          </a:p>
          <a:p>
            <a:pPr marL="285750" indent="-285750" algn="l" fontAlgn="base">
              <a:buFont typeface="Wingdings" panose="05000000000000000000" pitchFamily="2" charset="2"/>
              <a:buChar char="Ø"/>
            </a:pPr>
            <a:r>
              <a:rPr lang="fr-FR" b="0" i="0" dirty="0">
                <a:solidFill>
                  <a:srgbClr val="000000"/>
                </a:solidFill>
                <a:effectLst/>
                <a:latin typeface="Stag Web"/>
              </a:rPr>
              <a:t>Atténuation du  changement climatique – dès 2022 sur données 2021</a:t>
            </a:r>
          </a:p>
          <a:p>
            <a:pPr marL="285750" indent="-285750" algn="l" fontAlgn="base">
              <a:buFont typeface="Wingdings" panose="05000000000000000000" pitchFamily="2" charset="2"/>
              <a:buChar char="Ø"/>
            </a:pPr>
            <a:r>
              <a:rPr lang="fr-FR" b="0" i="0" dirty="0">
                <a:solidFill>
                  <a:srgbClr val="000000"/>
                </a:solidFill>
                <a:effectLst/>
                <a:latin typeface="Stag Web"/>
              </a:rPr>
              <a:t>Adaptation au changement climatique – dès 2022 sur données 2021</a:t>
            </a:r>
          </a:p>
          <a:p>
            <a:pPr marL="285750" indent="-285750" algn="l" fontAlgn="base">
              <a:buFont typeface="Wingdings" panose="05000000000000000000" pitchFamily="2" charset="2"/>
              <a:buChar char="Ø"/>
            </a:pPr>
            <a:r>
              <a:rPr lang="fr-FR" dirty="0">
                <a:solidFill>
                  <a:srgbClr val="000000"/>
                </a:solidFill>
                <a:latin typeface="Stag Web"/>
              </a:rPr>
              <a:t>Utilisation durable et protection des ressources aquatiques et marines</a:t>
            </a:r>
          </a:p>
          <a:p>
            <a:pPr marL="285750" indent="-285750" algn="l" fontAlgn="base">
              <a:buFont typeface="Wingdings" panose="05000000000000000000" pitchFamily="2" charset="2"/>
              <a:buChar char="Ø"/>
            </a:pPr>
            <a:r>
              <a:rPr lang="fr-FR" b="0" i="0" dirty="0">
                <a:solidFill>
                  <a:srgbClr val="000000"/>
                </a:solidFill>
                <a:effectLst/>
                <a:latin typeface="Stag Web"/>
              </a:rPr>
              <a:t>Transition vers une économie circulaire</a:t>
            </a:r>
          </a:p>
          <a:p>
            <a:pPr marL="285750" indent="-285750" algn="l" fontAlgn="base">
              <a:buFont typeface="Wingdings" panose="05000000000000000000" pitchFamily="2" charset="2"/>
              <a:buChar char="Ø"/>
            </a:pPr>
            <a:r>
              <a:rPr lang="fr-FR" dirty="0">
                <a:solidFill>
                  <a:srgbClr val="000000"/>
                </a:solidFill>
                <a:latin typeface="Stag Web"/>
              </a:rPr>
              <a:t>Prévention et réduction de la pollution</a:t>
            </a:r>
          </a:p>
          <a:p>
            <a:pPr marL="285750" indent="-285750" algn="l" fontAlgn="base">
              <a:buFont typeface="Wingdings" panose="05000000000000000000" pitchFamily="2" charset="2"/>
              <a:buChar char="Ø"/>
            </a:pPr>
            <a:r>
              <a:rPr lang="fr-FR" b="0" i="0" dirty="0">
                <a:solidFill>
                  <a:srgbClr val="000000"/>
                </a:solidFill>
                <a:effectLst/>
                <a:latin typeface="Stag Web"/>
              </a:rPr>
              <a:t>Protection et restaur</a:t>
            </a:r>
            <a:r>
              <a:rPr lang="fr-FR" dirty="0">
                <a:solidFill>
                  <a:srgbClr val="000000"/>
                </a:solidFill>
                <a:latin typeface="Stag Web"/>
              </a:rPr>
              <a:t>a</a:t>
            </a:r>
            <a:r>
              <a:rPr lang="fr-FR" b="0" i="0" dirty="0">
                <a:solidFill>
                  <a:srgbClr val="000000"/>
                </a:solidFill>
                <a:effectLst/>
                <a:latin typeface="Stag Web"/>
              </a:rPr>
              <a:t>tion de la biodiversité et des écosystèmes</a:t>
            </a:r>
          </a:p>
        </p:txBody>
      </p:sp>
      <p:sp>
        <p:nvSpPr>
          <p:cNvPr id="2" name="Rectangle 1">
            <a:extLst>
              <a:ext uri="{FF2B5EF4-FFF2-40B4-BE49-F238E27FC236}">
                <a16:creationId xmlns:a16="http://schemas.microsoft.com/office/drawing/2014/main" id="{F8626A6F-FF4B-4C4C-8CC3-1A9781230AF5}"/>
              </a:ext>
            </a:extLst>
          </p:cNvPr>
          <p:cNvSpPr/>
          <p:nvPr/>
        </p:nvSpPr>
        <p:spPr>
          <a:xfrm>
            <a:off x="8735627" y="3822231"/>
            <a:ext cx="3693112" cy="8211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Green deal : 100 milliards d’euros par an !</a:t>
            </a:r>
          </a:p>
        </p:txBody>
      </p:sp>
      <p:sp>
        <p:nvSpPr>
          <p:cNvPr id="5" name="ZoneTexte 4">
            <a:extLst>
              <a:ext uri="{FF2B5EF4-FFF2-40B4-BE49-F238E27FC236}">
                <a16:creationId xmlns:a16="http://schemas.microsoft.com/office/drawing/2014/main" id="{8AF62A15-BB37-487C-8C31-22C61BA7C526}"/>
              </a:ext>
            </a:extLst>
          </p:cNvPr>
          <p:cNvSpPr txBox="1"/>
          <p:nvPr/>
        </p:nvSpPr>
        <p:spPr>
          <a:xfrm>
            <a:off x="8229599" y="5144831"/>
            <a:ext cx="1775534" cy="646331"/>
          </a:xfrm>
          <a:prstGeom prst="rect">
            <a:avLst/>
          </a:prstGeom>
          <a:noFill/>
        </p:spPr>
        <p:txBody>
          <a:bodyPr wrap="square" rtlCol="0">
            <a:spAutoFit/>
          </a:bodyPr>
          <a:lstStyle/>
          <a:p>
            <a:r>
              <a:rPr lang="fr-FR" dirty="0"/>
              <a:t>Dès 2024 sur données 2023</a:t>
            </a:r>
          </a:p>
        </p:txBody>
      </p:sp>
      <p:sp>
        <p:nvSpPr>
          <p:cNvPr id="6" name="Accolade fermante 5">
            <a:extLst>
              <a:ext uri="{FF2B5EF4-FFF2-40B4-BE49-F238E27FC236}">
                <a16:creationId xmlns:a16="http://schemas.microsoft.com/office/drawing/2014/main" id="{99A42974-E840-43C7-B29D-C64ABCA44622}"/>
              </a:ext>
            </a:extLst>
          </p:cNvPr>
          <p:cNvSpPr/>
          <p:nvPr/>
        </p:nvSpPr>
        <p:spPr>
          <a:xfrm>
            <a:off x="7572652" y="4921798"/>
            <a:ext cx="514906" cy="1084662"/>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656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3" grpId="0"/>
      <p:bldP spid="2"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82C9B9EF-BBC9-4DC4-B949-372E4C7D18D3}"/>
              </a:ext>
            </a:extLst>
          </p:cNvPr>
          <p:cNvSpPr txBox="1"/>
          <p:nvPr/>
        </p:nvSpPr>
        <p:spPr>
          <a:xfrm>
            <a:off x="-515073" y="0"/>
            <a:ext cx="10393680" cy="615553"/>
          </a:xfrm>
          <a:prstGeom prst="rect">
            <a:avLst/>
          </a:prstGeom>
        </p:spPr>
        <p:txBody>
          <a:bodyPr lIns="0" tIns="0" rIns="0" bIns="0" rtlCol="0" anchor="t">
            <a:spAutoFit/>
          </a:bodyPr>
          <a:lstStyle>
            <a:defPPr>
              <a:defRPr lang="en-US"/>
            </a:defPPr>
            <a:lvl1pPr algn="ctr">
              <a:lnSpc>
                <a:spcPts val="4752"/>
              </a:lnSpc>
              <a:defRPr sz="4000" b="1" spc="-175">
                <a:solidFill>
                  <a:schemeClr val="accent1">
                    <a:lumMod val="75000"/>
                  </a:schemeClr>
                </a:solidFill>
                <a:latin typeface="+mj-lt"/>
              </a:defRPr>
            </a:lvl1pPr>
          </a:lstStyle>
          <a:p>
            <a:r>
              <a:rPr lang="en-US" dirty="0"/>
              <a:t>La </a:t>
            </a:r>
            <a:r>
              <a:rPr lang="en-US" dirty="0" err="1"/>
              <a:t>taxonomie</a:t>
            </a:r>
            <a:r>
              <a:rPr lang="en-US" dirty="0"/>
              <a:t> </a:t>
            </a:r>
            <a:r>
              <a:rPr lang="en-US" dirty="0" err="1"/>
              <a:t>verte</a:t>
            </a:r>
            <a:endParaRPr lang="en-US" dirty="0"/>
          </a:p>
        </p:txBody>
      </p:sp>
      <p:pic>
        <p:nvPicPr>
          <p:cNvPr id="10" name="Image 9">
            <a:extLst>
              <a:ext uri="{FF2B5EF4-FFF2-40B4-BE49-F238E27FC236}">
                <a16:creationId xmlns:a16="http://schemas.microsoft.com/office/drawing/2014/main" id="{97B1A4C3-663D-4699-B824-064CCE5BF6E8}"/>
              </a:ext>
            </a:extLst>
          </p:cNvPr>
          <p:cNvPicPr>
            <a:picLocks noChangeAspect="1"/>
          </p:cNvPicPr>
          <p:nvPr/>
        </p:nvPicPr>
        <p:blipFill>
          <a:blip r:embed="rId2"/>
          <a:stretch>
            <a:fillRect/>
          </a:stretch>
        </p:blipFill>
        <p:spPr>
          <a:xfrm>
            <a:off x="731762" y="2909220"/>
            <a:ext cx="9846627" cy="3299041"/>
          </a:xfrm>
          <a:prstGeom prst="rect">
            <a:avLst/>
          </a:prstGeom>
        </p:spPr>
      </p:pic>
      <p:pic>
        <p:nvPicPr>
          <p:cNvPr id="11" name="Image 10">
            <a:extLst>
              <a:ext uri="{FF2B5EF4-FFF2-40B4-BE49-F238E27FC236}">
                <a16:creationId xmlns:a16="http://schemas.microsoft.com/office/drawing/2014/main" id="{645BB245-A7F9-439B-B2BE-C822E8999305}"/>
              </a:ext>
            </a:extLst>
          </p:cNvPr>
          <p:cNvPicPr>
            <a:picLocks noChangeAspect="1"/>
          </p:cNvPicPr>
          <p:nvPr/>
        </p:nvPicPr>
        <p:blipFill>
          <a:blip r:embed="rId3"/>
          <a:stretch>
            <a:fillRect/>
          </a:stretch>
        </p:blipFill>
        <p:spPr>
          <a:xfrm>
            <a:off x="441114" y="6293216"/>
            <a:ext cx="2414225" cy="487722"/>
          </a:xfrm>
          <a:prstGeom prst="rect">
            <a:avLst/>
          </a:prstGeom>
        </p:spPr>
      </p:pic>
      <p:sp>
        <p:nvSpPr>
          <p:cNvPr id="9" name="ZoneTexte 8">
            <a:extLst>
              <a:ext uri="{FF2B5EF4-FFF2-40B4-BE49-F238E27FC236}">
                <a16:creationId xmlns:a16="http://schemas.microsoft.com/office/drawing/2014/main" id="{F4E98772-382A-4E90-85E8-821F60821C2C}"/>
              </a:ext>
            </a:extLst>
          </p:cNvPr>
          <p:cNvSpPr txBox="1"/>
          <p:nvPr/>
        </p:nvSpPr>
        <p:spPr>
          <a:xfrm>
            <a:off x="229526" y="2054215"/>
            <a:ext cx="11546699" cy="369332"/>
          </a:xfrm>
          <a:prstGeom prst="rect">
            <a:avLst/>
          </a:prstGeom>
          <a:solidFill>
            <a:schemeClr val="accent5"/>
          </a:solidFill>
        </p:spPr>
        <p:txBody>
          <a:bodyPr wrap="square">
            <a:spAutoFit/>
          </a:bodyPr>
          <a:lstStyle/>
          <a:p>
            <a:r>
              <a:rPr lang="fr-FR" i="1" dirty="0">
                <a:solidFill>
                  <a:schemeClr val="bg1"/>
                </a:solidFill>
                <a:latin typeface="arial" panose="020B0604020202020204" pitchFamily="34" charset="0"/>
              </a:rPr>
              <a:t>L’éligibilité est établie sur la base du CA, des OPEX et CAPEX.</a:t>
            </a:r>
            <a:endParaRPr lang="fr-FR" dirty="0">
              <a:solidFill>
                <a:schemeClr val="bg1"/>
              </a:solidFill>
            </a:endParaRPr>
          </a:p>
        </p:txBody>
      </p:sp>
      <p:sp>
        <p:nvSpPr>
          <p:cNvPr id="6" name="ZoneTexte 5">
            <a:extLst>
              <a:ext uri="{FF2B5EF4-FFF2-40B4-BE49-F238E27FC236}">
                <a16:creationId xmlns:a16="http://schemas.microsoft.com/office/drawing/2014/main" id="{C57AC087-3E08-4715-AC2A-26860CE81EF4}"/>
              </a:ext>
            </a:extLst>
          </p:cNvPr>
          <p:cNvSpPr txBox="1"/>
          <p:nvPr/>
        </p:nvSpPr>
        <p:spPr>
          <a:xfrm>
            <a:off x="229526" y="1466123"/>
            <a:ext cx="11546699" cy="369332"/>
          </a:xfrm>
          <a:prstGeom prst="rect">
            <a:avLst/>
          </a:prstGeom>
          <a:solidFill>
            <a:schemeClr val="accent5"/>
          </a:solidFill>
        </p:spPr>
        <p:txBody>
          <a:bodyPr wrap="square">
            <a:spAutoFit/>
          </a:bodyPr>
          <a:lstStyle/>
          <a:p>
            <a:r>
              <a:rPr lang="fr-FR" i="1" dirty="0">
                <a:solidFill>
                  <a:schemeClr val="bg1"/>
                </a:solidFill>
                <a:latin typeface="arial" panose="020B0604020202020204" pitchFamily="34" charset="0"/>
              </a:rPr>
              <a:t>La contribution de l’entreprise ne doit pas être en défaveur d’un ou plusieurs des autres objectifs.</a:t>
            </a:r>
            <a:endParaRPr lang="fr-FR" dirty="0">
              <a:solidFill>
                <a:schemeClr val="bg1"/>
              </a:solidFill>
            </a:endParaRPr>
          </a:p>
        </p:txBody>
      </p:sp>
      <p:sp>
        <p:nvSpPr>
          <p:cNvPr id="7" name="ZoneTexte 6">
            <a:extLst>
              <a:ext uri="{FF2B5EF4-FFF2-40B4-BE49-F238E27FC236}">
                <a16:creationId xmlns:a16="http://schemas.microsoft.com/office/drawing/2014/main" id="{BE7C98A3-12D1-4AD7-A481-A10264C7BD01}"/>
              </a:ext>
            </a:extLst>
          </p:cNvPr>
          <p:cNvSpPr txBox="1"/>
          <p:nvPr/>
        </p:nvSpPr>
        <p:spPr>
          <a:xfrm>
            <a:off x="229526" y="874089"/>
            <a:ext cx="11546699" cy="369332"/>
          </a:xfrm>
          <a:prstGeom prst="rect">
            <a:avLst/>
          </a:prstGeom>
          <a:solidFill>
            <a:schemeClr val="accent5"/>
          </a:solidFill>
        </p:spPr>
        <p:txBody>
          <a:bodyPr wrap="square">
            <a:spAutoFit/>
          </a:bodyPr>
          <a:lstStyle/>
          <a:p>
            <a:r>
              <a:rPr lang="fr-FR" i="1" dirty="0">
                <a:solidFill>
                  <a:schemeClr val="bg1"/>
                </a:solidFill>
                <a:latin typeface="arial" panose="020B0604020202020204" pitchFamily="34" charset="0"/>
              </a:rPr>
              <a:t>L’entreprise doit respecter les droits sociaux et du travail.</a:t>
            </a:r>
            <a:endParaRPr lang="fr-FR" dirty="0">
              <a:solidFill>
                <a:schemeClr val="bg1"/>
              </a:solidFill>
            </a:endParaRPr>
          </a:p>
        </p:txBody>
      </p:sp>
      <p:sp>
        <p:nvSpPr>
          <p:cNvPr id="2" name="ZoneTexte 1">
            <a:extLst>
              <a:ext uri="{FF2B5EF4-FFF2-40B4-BE49-F238E27FC236}">
                <a16:creationId xmlns:a16="http://schemas.microsoft.com/office/drawing/2014/main" id="{E6F5CACE-1187-4D90-87E3-9FDC09F62FB3}"/>
              </a:ext>
            </a:extLst>
          </p:cNvPr>
          <p:cNvSpPr txBox="1"/>
          <p:nvPr/>
        </p:nvSpPr>
        <p:spPr>
          <a:xfrm>
            <a:off x="4021585" y="5114878"/>
            <a:ext cx="2645545" cy="553998"/>
          </a:xfrm>
          <a:prstGeom prst="rect">
            <a:avLst/>
          </a:prstGeom>
          <a:solidFill>
            <a:schemeClr val="accent1">
              <a:lumMod val="75000"/>
            </a:schemeClr>
          </a:solidFill>
        </p:spPr>
        <p:txBody>
          <a:bodyPr wrap="square" rtlCol="0">
            <a:spAutoFit/>
          </a:bodyPr>
          <a:lstStyle/>
          <a:p>
            <a:pPr algn="ctr"/>
            <a:r>
              <a:rPr lang="fr-FR" sz="1500" b="1" dirty="0">
                <a:solidFill>
                  <a:schemeClr val="bg1"/>
                </a:solidFill>
              </a:rPr>
              <a:t>Elargissement au périmètre de la CSRD</a:t>
            </a:r>
          </a:p>
        </p:txBody>
      </p:sp>
      <p:cxnSp>
        <p:nvCxnSpPr>
          <p:cNvPr id="13" name="Connecteur droit avec flèche 12">
            <a:extLst>
              <a:ext uri="{FF2B5EF4-FFF2-40B4-BE49-F238E27FC236}">
                <a16:creationId xmlns:a16="http://schemas.microsoft.com/office/drawing/2014/main" id="{418D281E-8EBA-4744-B9FB-16782BE22306}"/>
              </a:ext>
            </a:extLst>
          </p:cNvPr>
          <p:cNvCxnSpPr>
            <a:cxnSpLocks/>
            <a:stCxn id="2" idx="0"/>
          </p:cNvCxnSpPr>
          <p:nvPr/>
        </p:nvCxnSpPr>
        <p:spPr>
          <a:xfrm flipH="1" flipV="1">
            <a:off x="4820575" y="4935984"/>
            <a:ext cx="523783" cy="178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0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0A163F-A47B-4735-803E-0E0FF4FF0A3A}"/>
              </a:ext>
            </a:extLst>
          </p:cNvPr>
          <p:cNvSpPr txBox="1"/>
          <p:nvPr/>
        </p:nvSpPr>
        <p:spPr>
          <a:xfrm>
            <a:off x="-125470" y="166488"/>
            <a:ext cx="10393680" cy="615553"/>
          </a:xfrm>
          <a:prstGeom prst="rect">
            <a:avLst/>
          </a:prstGeom>
        </p:spPr>
        <p:txBody>
          <a:bodyPr lIns="0" tIns="0" rIns="0" bIns="0" rtlCol="0" anchor="t">
            <a:spAutoFit/>
          </a:bodyPr>
          <a:lstStyle>
            <a:defPPr>
              <a:defRPr lang="en-US"/>
            </a:defPPr>
            <a:lvl1pPr algn="ctr">
              <a:lnSpc>
                <a:spcPts val="4752"/>
              </a:lnSpc>
              <a:defRPr sz="4000" b="1" spc="-175">
                <a:solidFill>
                  <a:schemeClr val="accent1">
                    <a:lumMod val="75000"/>
                  </a:schemeClr>
                </a:solidFill>
                <a:latin typeface="+mj-lt"/>
              </a:defRPr>
            </a:lvl1pPr>
          </a:lstStyle>
          <a:p>
            <a:r>
              <a:rPr lang="en-US" dirty="0"/>
              <a:t>La finance durable</a:t>
            </a:r>
          </a:p>
        </p:txBody>
      </p:sp>
      <p:sp>
        <p:nvSpPr>
          <p:cNvPr id="5" name="ZoneTexte 4">
            <a:extLst>
              <a:ext uri="{FF2B5EF4-FFF2-40B4-BE49-F238E27FC236}">
                <a16:creationId xmlns:a16="http://schemas.microsoft.com/office/drawing/2014/main" id="{E02D145F-D6AE-421A-A15C-42FB5397FF10}"/>
              </a:ext>
            </a:extLst>
          </p:cNvPr>
          <p:cNvSpPr txBox="1"/>
          <p:nvPr/>
        </p:nvSpPr>
        <p:spPr>
          <a:xfrm>
            <a:off x="124288" y="1147110"/>
            <a:ext cx="11629748" cy="1200329"/>
          </a:xfrm>
          <a:prstGeom prst="rect">
            <a:avLst/>
          </a:prstGeom>
          <a:noFill/>
        </p:spPr>
        <p:txBody>
          <a:bodyPr wrap="square">
            <a:spAutoFit/>
          </a:bodyPr>
          <a:lstStyle/>
          <a:p>
            <a:pPr algn="just"/>
            <a:r>
              <a:rPr lang="fr-FR" dirty="0"/>
              <a:t>La finance durable désigne un type de placement financier plus respectueux des valeurs éthiques et de l’environnement. Elle constitue un levier pour accélérer la transformation des entreprises vers une économie durable. La finance durable regroupe l’investissement socialement responsable (ISR), la finance verte et la finance solidaire.</a:t>
            </a:r>
          </a:p>
        </p:txBody>
      </p:sp>
      <p:sp>
        <p:nvSpPr>
          <p:cNvPr id="7" name="ZoneTexte 6">
            <a:extLst>
              <a:ext uri="{FF2B5EF4-FFF2-40B4-BE49-F238E27FC236}">
                <a16:creationId xmlns:a16="http://schemas.microsoft.com/office/drawing/2014/main" id="{65ABA8D4-F3E8-48FA-B544-6361F322C963}"/>
              </a:ext>
            </a:extLst>
          </p:cNvPr>
          <p:cNvSpPr txBox="1"/>
          <p:nvPr/>
        </p:nvSpPr>
        <p:spPr>
          <a:xfrm>
            <a:off x="97654" y="2600522"/>
            <a:ext cx="11629748" cy="1231106"/>
          </a:xfrm>
          <a:prstGeom prst="rect">
            <a:avLst/>
          </a:prstGeom>
          <a:solidFill>
            <a:schemeClr val="accent2">
              <a:lumMod val="40000"/>
              <a:lumOff val="60000"/>
            </a:schemeClr>
          </a:solidFill>
        </p:spPr>
        <p:txBody>
          <a:bodyPr wrap="square">
            <a:spAutoFit/>
          </a:bodyPr>
          <a:lstStyle/>
          <a:p>
            <a:pPr algn="just"/>
            <a:r>
              <a:rPr lang="fr-FR" sz="2000" b="1" dirty="0">
                <a:solidFill>
                  <a:srgbClr val="FF00FF"/>
                </a:solidFill>
              </a:rPr>
              <a:t>La finance solidaire </a:t>
            </a:r>
            <a:r>
              <a:rPr lang="fr-FR" dirty="0"/>
              <a:t>regroupe des formes d’épargne orientées spécifiquement vers le financement d’activités à vocation sociale ou des projets dits d’utilité sociale (micro-crédit, insertion sociale, accompagnement des personnes en difficulté, …). Ce type de finance vise avant tout à investir dans une économie sociale et solidaire.</a:t>
            </a:r>
          </a:p>
        </p:txBody>
      </p:sp>
      <p:sp>
        <p:nvSpPr>
          <p:cNvPr id="9" name="ZoneTexte 8">
            <a:extLst>
              <a:ext uri="{FF2B5EF4-FFF2-40B4-BE49-F238E27FC236}">
                <a16:creationId xmlns:a16="http://schemas.microsoft.com/office/drawing/2014/main" id="{F72F7ACB-8853-430A-9F14-802B180643B8}"/>
              </a:ext>
            </a:extLst>
          </p:cNvPr>
          <p:cNvSpPr txBox="1"/>
          <p:nvPr/>
        </p:nvSpPr>
        <p:spPr>
          <a:xfrm>
            <a:off x="124288" y="4010288"/>
            <a:ext cx="11603114" cy="1785104"/>
          </a:xfrm>
          <a:prstGeom prst="rect">
            <a:avLst/>
          </a:prstGeom>
          <a:solidFill>
            <a:srgbClr val="FF99FF"/>
          </a:solidFill>
        </p:spPr>
        <p:txBody>
          <a:bodyPr wrap="square">
            <a:spAutoFit/>
          </a:bodyPr>
          <a:lstStyle/>
          <a:p>
            <a:pPr algn="just"/>
            <a:r>
              <a:rPr lang="fr-FR" sz="2000" b="1" dirty="0">
                <a:solidFill>
                  <a:srgbClr val="00B050"/>
                </a:solidFill>
              </a:rPr>
              <a:t>La finance verte </a:t>
            </a:r>
            <a:r>
              <a:rPr lang="fr-FR" dirty="0"/>
              <a:t>désigne des investissements spécifiquement destinés à favoriser la transition énergétique et la lutte contre le réchauffement climatique. Le principal outil de la finance verte reste les obligations vertes (ou “Green Bonds” en anglais) qui sont émises dans le but de financer des projets participant à la lutte contre le réchauffement climatique et à la transition énergétique. L’épargnant peut également investir dans des fonds verts dont la caractéristique est de sélectionner des entreprises sur la base de critères environnementaux.</a:t>
            </a:r>
          </a:p>
        </p:txBody>
      </p:sp>
      <p:pic>
        <p:nvPicPr>
          <p:cNvPr id="2" name="Image 1">
            <a:extLst>
              <a:ext uri="{FF2B5EF4-FFF2-40B4-BE49-F238E27FC236}">
                <a16:creationId xmlns:a16="http://schemas.microsoft.com/office/drawing/2014/main" id="{7143D669-33BF-4F54-B6EF-8C88E6E8A5F5}"/>
              </a:ext>
            </a:extLst>
          </p:cNvPr>
          <p:cNvPicPr>
            <a:picLocks noChangeAspect="1"/>
          </p:cNvPicPr>
          <p:nvPr/>
        </p:nvPicPr>
        <p:blipFill>
          <a:blip r:embed="rId2"/>
          <a:stretch>
            <a:fillRect/>
          </a:stretch>
        </p:blipFill>
        <p:spPr>
          <a:xfrm>
            <a:off x="556584" y="6248530"/>
            <a:ext cx="2414225" cy="487722"/>
          </a:xfrm>
          <a:prstGeom prst="rect">
            <a:avLst/>
          </a:prstGeom>
        </p:spPr>
      </p:pic>
    </p:spTree>
    <p:extLst>
      <p:ext uri="{BB962C8B-B14F-4D97-AF65-F5344CB8AC3E}">
        <p14:creationId xmlns:p14="http://schemas.microsoft.com/office/powerpoint/2010/main" val="13278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2678" y="98711"/>
            <a:ext cx="10393680" cy="615553"/>
          </a:xfrm>
          <a:prstGeom prst="rect">
            <a:avLst/>
          </a:prstGeom>
        </p:spPr>
        <p:txBody>
          <a:bodyPr lIns="0" tIns="0" rIns="0" bIns="0" rtlCol="0" anchor="t">
            <a:spAutoFit/>
          </a:bodyPr>
          <a:lstStyle/>
          <a:p>
            <a:pPr algn="ctr">
              <a:lnSpc>
                <a:spcPts val="4752"/>
              </a:lnSpc>
            </a:pPr>
            <a:r>
              <a:rPr lang="en-US" sz="4000" b="1" spc="-175" dirty="0" err="1">
                <a:solidFill>
                  <a:schemeClr val="accent1">
                    <a:lumMod val="75000"/>
                  </a:schemeClr>
                </a:solidFill>
                <a:latin typeface="+mj-lt"/>
              </a:rPr>
              <a:t>Investissement</a:t>
            </a:r>
            <a:r>
              <a:rPr lang="en-US" sz="4000" b="1" spc="-175" dirty="0">
                <a:solidFill>
                  <a:schemeClr val="accent1">
                    <a:lumMod val="75000"/>
                  </a:schemeClr>
                </a:solidFill>
                <a:latin typeface="+mj-lt"/>
              </a:rPr>
              <a:t> </a:t>
            </a:r>
            <a:r>
              <a:rPr lang="en-US" sz="4000" b="1" spc="-175" dirty="0" err="1">
                <a:solidFill>
                  <a:schemeClr val="accent1">
                    <a:lumMod val="75000"/>
                  </a:schemeClr>
                </a:solidFill>
                <a:latin typeface="+mj-lt"/>
              </a:rPr>
              <a:t>Socialement</a:t>
            </a:r>
            <a:r>
              <a:rPr lang="en-US" sz="4000" b="1" spc="-175" dirty="0">
                <a:solidFill>
                  <a:schemeClr val="accent1">
                    <a:lumMod val="75000"/>
                  </a:schemeClr>
                </a:solidFill>
                <a:latin typeface="+mj-lt"/>
              </a:rPr>
              <a:t> </a:t>
            </a:r>
            <a:r>
              <a:rPr lang="en-US" sz="4000" b="1" spc="-175" dirty="0" err="1">
                <a:solidFill>
                  <a:schemeClr val="accent1">
                    <a:lumMod val="75000"/>
                  </a:schemeClr>
                </a:solidFill>
                <a:latin typeface="+mj-lt"/>
              </a:rPr>
              <a:t>Responsable</a:t>
            </a:r>
            <a:endParaRPr lang="en-US" sz="4000" b="1" spc="-175" dirty="0">
              <a:solidFill>
                <a:schemeClr val="accent1">
                  <a:lumMod val="75000"/>
                </a:schemeClr>
              </a:solidFill>
              <a:latin typeface="+mj-lt"/>
            </a:endParaRPr>
          </a:p>
        </p:txBody>
      </p:sp>
      <p:pic>
        <p:nvPicPr>
          <p:cNvPr id="23" name="Image 22">
            <a:extLst>
              <a:ext uri="{FF2B5EF4-FFF2-40B4-BE49-F238E27FC236}">
                <a16:creationId xmlns:a16="http://schemas.microsoft.com/office/drawing/2014/main" id="{066440E9-78D6-4EA4-9DE7-AC006679DC0E}"/>
              </a:ext>
            </a:extLst>
          </p:cNvPr>
          <p:cNvPicPr>
            <a:picLocks noChangeAspect="1"/>
          </p:cNvPicPr>
          <p:nvPr/>
        </p:nvPicPr>
        <p:blipFill>
          <a:blip r:embed="rId2"/>
          <a:stretch>
            <a:fillRect/>
          </a:stretch>
        </p:blipFill>
        <p:spPr>
          <a:xfrm>
            <a:off x="820418" y="6365289"/>
            <a:ext cx="2419040" cy="485504"/>
          </a:xfrm>
          <a:prstGeom prst="rect">
            <a:avLst/>
          </a:prstGeom>
        </p:spPr>
      </p:pic>
      <p:sp>
        <p:nvSpPr>
          <p:cNvPr id="5" name="ZoneTexte 4">
            <a:extLst>
              <a:ext uri="{FF2B5EF4-FFF2-40B4-BE49-F238E27FC236}">
                <a16:creationId xmlns:a16="http://schemas.microsoft.com/office/drawing/2014/main" id="{CD4BC224-8EDB-4AC1-BB35-C3427A0E9B23}"/>
              </a:ext>
            </a:extLst>
          </p:cNvPr>
          <p:cNvSpPr txBox="1"/>
          <p:nvPr/>
        </p:nvSpPr>
        <p:spPr>
          <a:xfrm>
            <a:off x="429381" y="1052610"/>
            <a:ext cx="11333237" cy="1754326"/>
          </a:xfrm>
          <a:prstGeom prst="rect">
            <a:avLst/>
          </a:prstGeom>
          <a:solidFill>
            <a:srgbClr val="1F9584"/>
          </a:solidFill>
        </p:spPr>
        <p:txBody>
          <a:bodyPr wrap="square">
            <a:spAutoFit/>
          </a:bodyPr>
          <a:lstStyle/>
          <a:p>
            <a:endParaRPr lang="fr-FR" b="1" dirty="0">
              <a:solidFill>
                <a:schemeClr val="bg1"/>
              </a:solidFill>
            </a:endParaRPr>
          </a:p>
          <a:p>
            <a:pPr marL="285750" indent="-285750">
              <a:buFont typeface="Wingdings" panose="05000000000000000000" pitchFamily="2" charset="2"/>
              <a:buChar char="Ø"/>
            </a:pPr>
            <a:r>
              <a:rPr lang="fr-FR" b="1" dirty="0">
                <a:solidFill>
                  <a:schemeClr val="bg1"/>
                </a:solidFill>
              </a:rPr>
              <a:t>70’s : Les investisseurs excluent de leurs investissements les entreprises qui se comportent mal.</a:t>
            </a:r>
          </a:p>
          <a:p>
            <a:pPr marL="285750" indent="-285750">
              <a:buFont typeface="Wingdings" panose="05000000000000000000" pitchFamily="2" charset="2"/>
              <a:buChar char="Ø"/>
            </a:pPr>
            <a:r>
              <a:rPr lang="fr-FR" b="1" dirty="0">
                <a:solidFill>
                  <a:schemeClr val="bg1"/>
                </a:solidFill>
              </a:rPr>
              <a:t>80's &amp; 90’s : Les groupes socialement engagés commencent à exclure certains secteurs de leurs investissements.</a:t>
            </a:r>
          </a:p>
          <a:p>
            <a:pPr marL="285750" indent="-285750">
              <a:buFont typeface="Wingdings" panose="05000000000000000000" pitchFamily="2" charset="2"/>
              <a:buChar char="Ø"/>
            </a:pPr>
            <a:r>
              <a:rPr lang="fr-FR" b="1" dirty="0">
                <a:solidFill>
                  <a:schemeClr val="bg1"/>
                </a:solidFill>
              </a:rPr>
              <a:t>Années 2000 : Les investisseurs transforment les questions ESG en opportunités d'investissement.</a:t>
            </a:r>
          </a:p>
          <a:p>
            <a:endParaRPr lang="fr-FR" b="1" dirty="0">
              <a:solidFill>
                <a:schemeClr val="bg1"/>
              </a:solidFill>
            </a:endParaRPr>
          </a:p>
        </p:txBody>
      </p:sp>
      <p:sp>
        <p:nvSpPr>
          <p:cNvPr id="6" name="ZoneTexte 5">
            <a:extLst>
              <a:ext uri="{FF2B5EF4-FFF2-40B4-BE49-F238E27FC236}">
                <a16:creationId xmlns:a16="http://schemas.microsoft.com/office/drawing/2014/main" id="{976B1841-9D54-4B66-BBAF-6CC9B5BED8C1}"/>
              </a:ext>
            </a:extLst>
          </p:cNvPr>
          <p:cNvSpPr txBox="1"/>
          <p:nvPr/>
        </p:nvSpPr>
        <p:spPr>
          <a:xfrm>
            <a:off x="7541430" y="3016452"/>
            <a:ext cx="4650569" cy="1015663"/>
          </a:xfrm>
          <a:prstGeom prst="rect">
            <a:avLst/>
          </a:prstGeom>
          <a:solidFill>
            <a:schemeClr val="accent5"/>
          </a:solidFill>
        </p:spPr>
        <p:txBody>
          <a:bodyPr wrap="square">
            <a:spAutoFit/>
          </a:bodyPr>
          <a:lstStyle/>
          <a:p>
            <a:r>
              <a:rPr lang="fr-FR" sz="1200" b="1" i="1" dirty="0">
                <a:solidFill>
                  <a:schemeClr val="bg1"/>
                </a:solidFill>
              </a:rPr>
              <a:t>L'ISR est de tradition anglo-saxonne et trouve son origine dans le fait qu'à la fin du XVIIIe siècle, les quakers de l'église anglicane portaient une attention toute particulière aux domaines dans lesquels ils investissaient, n'investissant par exemple pas dans des industries liées à l'esclavage.</a:t>
            </a:r>
          </a:p>
        </p:txBody>
      </p:sp>
      <p:pic>
        <p:nvPicPr>
          <p:cNvPr id="4" name="Image 3">
            <a:extLst>
              <a:ext uri="{FF2B5EF4-FFF2-40B4-BE49-F238E27FC236}">
                <a16:creationId xmlns:a16="http://schemas.microsoft.com/office/drawing/2014/main" id="{9DA33718-B8D2-4A6F-9A23-0225E429F47D}"/>
              </a:ext>
            </a:extLst>
          </p:cNvPr>
          <p:cNvPicPr>
            <a:picLocks noChangeAspect="1"/>
          </p:cNvPicPr>
          <p:nvPr/>
        </p:nvPicPr>
        <p:blipFill>
          <a:blip r:embed="rId3"/>
          <a:stretch>
            <a:fillRect/>
          </a:stretch>
        </p:blipFill>
        <p:spPr>
          <a:xfrm>
            <a:off x="7541430" y="4422075"/>
            <a:ext cx="3340964" cy="1943214"/>
          </a:xfrm>
          <a:prstGeom prst="rect">
            <a:avLst/>
          </a:prstGeom>
        </p:spPr>
      </p:pic>
      <p:pic>
        <p:nvPicPr>
          <p:cNvPr id="8" name="Image 7">
            <a:extLst>
              <a:ext uri="{FF2B5EF4-FFF2-40B4-BE49-F238E27FC236}">
                <a16:creationId xmlns:a16="http://schemas.microsoft.com/office/drawing/2014/main" id="{BFCB24D3-CF7C-42E8-8EE5-CE9F3F1E185C}"/>
              </a:ext>
            </a:extLst>
          </p:cNvPr>
          <p:cNvPicPr>
            <a:picLocks noChangeAspect="1"/>
          </p:cNvPicPr>
          <p:nvPr/>
        </p:nvPicPr>
        <p:blipFill>
          <a:blip r:embed="rId4"/>
          <a:stretch>
            <a:fillRect/>
          </a:stretch>
        </p:blipFill>
        <p:spPr>
          <a:xfrm>
            <a:off x="820418" y="4707539"/>
            <a:ext cx="6547154" cy="1501102"/>
          </a:xfrm>
          <a:prstGeom prst="rect">
            <a:avLst/>
          </a:prstGeom>
        </p:spPr>
      </p:pic>
      <p:sp>
        <p:nvSpPr>
          <p:cNvPr id="10" name="ZoneTexte 9">
            <a:extLst>
              <a:ext uri="{FF2B5EF4-FFF2-40B4-BE49-F238E27FC236}">
                <a16:creationId xmlns:a16="http://schemas.microsoft.com/office/drawing/2014/main" id="{151E18DB-93AC-4146-9E0D-F5955D9E8604}"/>
              </a:ext>
            </a:extLst>
          </p:cNvPr>
          <p:cNvSpPr txBox="1"/>
          <p:nvPr/>
        </p:nvSpPr>
        <p:spPr>
          <a:xfrm>
            <a:off x="166561" y="2978351"/>
            <a:ext cx="6895319" cy="2308324"/>
          </a:xfrm>
          <a:prstGeom prst="rect">
            <a:avLst/>
          </a:prstGeom>
          <a:noFill/>
        </p:spPr>
        <p:txBody>
          <a:bodyPr wrap="square">
            <a:spAutoFit/>
          </a:bodyPr>
          <a:lstStyle/>
          <a:p>
            <a:pPr algn="l"/>
            <a:r>
              <a:rPr lang="fr-FR" b="1" i="0" dirty="0">
                <a:solidFill>
                  <a:srgbClr val="333333"/>
                </a:solidFill>
                <a:effectLst/>
                <a:latin typeface="Avenir"/>
              </a:rPr>
              <a:t>Qu’est-ce que le label ISR ?</a:t>
            </a:r>
          </a:p>
          <a:p>
            <a:pPr algn="l"/>
            <a:r>
              <a:rPr lang="fr-FR" b="0" i="0" dirty="0">
                <a:solidFill>
                  <a:srgbClr val="333333"/>
                </a:solidFill>
                <a:effectLst/>
                <a:latin typeface="Avenir"/>
              </a:rPr>
              <a:t>Créé en 2016 par le ministère de l’Economie et des Finances, le label ISR vise à « permettre aux épargnants, ainsi qu’aux investisseurs professionnels, de distinguer les fonds d’investissement mettant en œuvre une méthodologie robuste d’investissement socialement responsable (ISR), aboutissant à des résultats mesurables et concrets ».</a:t>
            </a:r>
          </a:p>
          <a:p>
            <a:br>
              <a:rPr lang="fr-FR" dirty="0"/>
            </a:br>
            <a:endParaRPr lang="fr-FR" dirty="0"/>
          </a:p>
        </p:txBody>
      </p:sp>
    </p:spTree>
    <p:extLst>
      <p:ext uri="{BB962C8B-B14F-4D97-AF65-F5344CB8AC3E}">
        <p14:creationId xmlns:p14="http://schemas.microsoft.com/office/powerpoint/2010/main" val="379900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Template>
  <TotalTime>9790</TotalTime>
  <Words>2786</Words>
  <Application>Microsoft Office PowerPoint</Application>
  <PresentationFormat>Grand écran</PresentationFormat>
  <Paragraphs>194</Paragraphs>
  <Slides>30</Slides>
  <Notes>0</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30</vt:i4>
      </vt:variant>
    </vt:vector>
  </HeadingPairs>
  <TitlesOfParts>
    <vt:vector size="45" baseType="lpstr">
      <vt:lpstr>Arial</vt:lpstr>
      <vt:lpstr>Arial</vt:lpstr>
      <vt:lpstr>Avenir</vt:lpstr>
      <vt:lpstr>brGpKwGgENKrI4jASmRpphe6_customgenially</vt:lpstr>
      <vt:lpstr>Calibri</vt:lpstr>
      <vt:lpstr>Courier New</vt:lpstr>
      <vt:lpstr>Open Sans</vt:lpstr>
      <vt:lpstr>proxima-nova</vt:lpstr>
      <vt:lpstr>PwC Helvetica Neue</vt:lpstr>
      <vt:lpstr>Source Sans Pro</vt:lpstr>
      <vt:lpstr>Stag Web</vt:lpstr>
      <vt:lpstr>Trebuchet MS</vt:lpstr>
      <vt:lpstr>Wingdings</vt:lpstr>
      <vt:lpstr>Wingdings 3</vt:lpstr>
      <vt:lpstr>Facette</vt:lpstr>
      <vt:lpstr>BIENVENUE  Le reporting extra-financier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votre formation RSE Webinaire n°1 : Les fondamentaux</dc:title>
  <dc:creator>Géraldine Karbouch</dc:creator>
  <cp:lastModifiedBy>Géraldine Karbouch</cp:lastModifiedBy>
  <cp:revision>140</cp:revision>
  <dcterms:created xsi:type="dcterms:W3CDTF">2023-03-03T14:40:06Z</dcterms:created>
  <dcterms:modified xsi:type="dcterms:W3CDTF">2023-09-07T12:16:52Z</dcterms:modified>
</cp:coreProperties>
</file>