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56" r:id="rId2"/>
    <p:sldId id="272" r:id="rId3"/>
    <p:sldId id="625" r:id="rId4"/>
    <p:sldId id="661" r:id="rId5"/>
    <p:sldId id="677" r:id="rId6"/>
    <p:sldId id="678" r:id="rId7"/>
    <p:sldId id="679" r:id="rId8"/>
    <p:sldId id="675" r:id="rId9"/>
    <p:sldId id="258" r:id="rId10"/>
    <p:sldId id="676" r:id="rId11"/>
    <p:sldId id="263" r:id="rId12"/>
    <p:sldId id="264" r:id="rId13"/>
    <p:sldId id="662" r:id="rId14"/>
    <p:sldId id="663" r:id="rId15"/>
    <p:sldId id="680" r:id="rId16"/>
    <p:sldId id="664" r:id="rId17"/>
    <p:sldId id="670" r:id="rId18"/>
    <p:sldId id="683" r:id="rId19"/>
    <p:sldId id="684" r:id="rId20"/>
    <p:sldId id="685" r:id="rId21"/>
    <p:sldId id="669" r:id="rId22"/>
    <p:sldId id="282" r:id="rId23"/>
    <p:sldId id="686" r:id="rId24"/>
    <p:sldId id="666" r:id="rId25"/>
    <p:sldId id="672" r:id="rId26"/>
    <p:sldId id="673" r:id="rId27"/>
    <p:sldId id="671" r:id="rId28"/>
    <p:sldId id="668" r:id="rId29"/>
    <p:sldId id="674" r:id="rId30"/>
    <p:sldId id="687" r:id="rId31"/>
    <p:sldId id="667"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raldine Karbouch" initials="GK" lastIdx="1" clrIdx="0">
    <p:extLst>
      <p:ext uri="{19B8F6BF-5375-455C-9EA6-DF929625EA0E}">
        <p15:presenceInfo xmlns:p15="http://schemas.microsoft.com/office/powerpoint/2012/main" userId="73e95901cd2dd8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9584"/>
    <a:srgbClr val="FF00FF"/>
    <a:srgbClr val="28C2AC"/>
    <a:srgbClr val="8FD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86" d="100"/>
          <a:sy n="86" d="100"/>
        </p:scale>
        <p:origin x="57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410313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822409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68466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621403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5817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29661868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720631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90354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645398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8B6E399-9F04-413C-AAA4-FE63E207DC6D}" type="datetimeFigureOut">
              <a:rPr lang="fr-FR" smtClean="0"/>
              <a:t>26/04/2023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279583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8B6E399-9F04-413C-AAA4-FE63E207DC6D}" type="datetimeFigureOut">
              <a:rPr lang="fr-FR" smtClean="0"/>
              <a:t>26/04/2023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2508789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8B6E399-9F04-413C-AAA4-FE63E207DC6D}" type="datetimeFigureOut">
              <a:rPr lang="fr-FR" smtClean="0"/>
              <a:t>26/04/2023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326390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8B6E399-9F04-413C-AAA4-FE63E207DC6D}" type="datetimeFigureOut">
              <a:rPr lang="fr-FR" smtClean="0"/>
              <a:t>26/04/2023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40187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6E399-9F04-413C-AAA4-FE63E207DC6D}" type="datetimeFigureOut">
              <a:rPr lang="fr-FR" smtClean="0"/>
              <a:t>26/04/2023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12313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B6E399-9F04-413C-AAA4-FE63E207DC6D}" type="datetimeFigureOut">
              <a:rPr lang="fr-FR" smtClean="0"/>
              <a:t>26/04/2023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58387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F8B6E399-9F04-413C-AAA4-FE63E207DC6D}" type="datetimeFigureOut">
              <a:rPr lang="fr-FR" smtClean="0"/>
              <a:t>26/04/2023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54DA99F-0712-47E9-A6A6-179781919E12}" type="slidenum">
              <a:rPr lang="fr-FR" smtClean="0"/>
              <a:t>‹N°›</a:t>
            </a:fld>
            <a:endParaRPr lang="fr-FR"/>
          </a:p>
        </p:txBody>
      </p:sp>
    </p:spTree>
    <p:extLst>
      <p:ext uri="{BB962C8B-B14F-4D97-AF65-F5344CB8AC3E}">
        <p14:creationId xmlns:p14="http://schemas.microsoft.com/office/powerpoint/2010/main" val="1348062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B6E399-9F04-413C-AAA4-FE63E207DC6D}" type="datetimeFigureOut">
              <a:rPr lang="fr-FR" smtClean="0"/>
              <a:t>26/04/2023</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54DA99F-0712-47E9-A6A6-179781919E12}" type="slidenum">
              <a:rPr lang="fr-FR" smtClean="0"/>
              <a:t>‹N°›</a:t>
            </a:fld>
            <a:endParaRPr lang="fr-FR"/>
          </a:p>
        </p:txBody>
      </p:sp>
    </p:spTree>
    <p:extLst>
      <p:ext uri="{BB962C8B-B14F-4D97-AF65-F5344CB8AC3E}">
        <p14:creationId xmlns:p14="http://schemas.microsoft.com/office/powerpoint/2010/main" val="86250140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98293-F324-413E-A3A2-C41A532F03A7}"/>
              </a:ext>
            </a:extLst>
          </p:cNvPr>
          <p:cNvSpPr>
            <a:spLocks noGrp="1"/>
          </p:cNvSpPr>
          <p:nvPr>
            <p:ph type="ctrTitle"/>
          </p:nvPr>
        </p:nvSpPr>
        <p:spPr>
          <a:xfrm>
            <a:off x="176074" y="2109101"/>
            <a:ext cx="10668000" cy="2861893"/>
          </a:xfrm>
        </p:spPr>
        <p:txBody>
          <a:bodyPr>
            <a:normAutofit/>
          </a:bodyPr>
          <a:lstStyle/>
          <a:p>
            <a:pPr algn="ctr"/>
            <a:r>
              <a:rPr lang="fr-FR" sz="7200" b="1" dirty="0"/>
              <a:t>BIENVENUE</a:t>
            </a:r>
            <a:br>
              <a:rPr lang="fr-FR" sz="7200" dirty="0"/>
            </a:br>
            <a:br>
              <a:rPr lang="fr-FR" sz="4000" dirty="0"/>
            </a:br>
            <a:r>
              <a:rPr lang="fr-FR" sz="5000" b="1" dirty="0">
                <a:solidFill>
                  <a:srgbClr val="0070C0"/>
                </a:solidFill>
              </a:rPr>
              <a:t>Intégrer une démarche RSE</a:t>
            </a:r>
          </a:p>
        </p:txBody>
      </p:sp>
      <p:grpSp>
        <p:nvGrpSpPr>
          <p:cNvPr id="6" name="Groupe 5">
            <a:extLst>
              <a:ext uri="{FF2B5EF4-FFF2-40B4-BE49-F238E27FC236}">
                <a16:creationId xmlns:a16="http://schemas.microsoft.com/office/drawing/2014/main" id="{770E7552-8390-42F9-AE70-6D171DDBC771}"/>
              </a:ext>
            </a:extLst>
          </p:cNvPr>
          <p:cNvGrpSpPr/>
          <p:nvPr/>
        </p:nvGrpSpPr>
        <p:grpSpPr>
          <a:xfrm>
            <a:off x="1783666" y="557783"/>
            <a:ext cx="6960572" cy="1395578"/>
            <a:chOff x="1783666" y="557783"/>
            <a:chExt cx="6960572" cy="1395578"/>
          </a:xfrm>
        </p:grpSpPr>
        <p:pic>
          <p:nvPicPr>
            <p:cNvPr id="4" name="Image 3">
              <a:extLst>
                <a:ext uri="{FF2B5EF4-FFF2-40B4-BE49-F238E27FC236}">
                  <a16:creationId xmlns:a16="http://schemas.microsoft.com/office/drawing/2014/main" id="{C52DF78D-AC69-43D0-A4E0-2558472F7A02}"/>
                </a:ext>
              </a:extLst>
            </p:cNvPr>
            <p:cNvPicPr>
              <a:picLocks noChangeAspect="1"/>
            </p:cNvPicPr>
            <p:nvPr/>
          </p:nvPicPr>
          <p:blipFill>
            <a:blip r:embed="rId2"/>
            <a:stretch>
              <a:fillRect/>
            </a:stretch>
          </p:blipFill>
          <p:spPr>
            <a:xfrm>
              <a:off x="1783666" y="683155"/>
              <a:ext cx="2870257" cy="917860"/>
            </a:xfrm>
            <a:prstGeom prst="rect">
              <a:avLst/>
            </a:prstGeom>
          </p:spPr>
        </p:pic>
        <p:pic>
          <p:nvPicPr>
            <p:cNvPr id="5" name="Image 4">
              <a:extLst>
                <a:ext uri="{FF2B5EF4-FFF2-40B4-BE49-F238E27FC236}">
                  <a16:creationId xmlns:a16="http://schemas.microsoft.com/office/drawing/2014/main" id="{3D901C15-0DD6-496E-8284-4C056D297A44}"/>
                </a:ext>
              </a:extLst>
            </p:cNvPr>
            <p:cNvPicPr>
              <a:picLocks noChangeAspect="1"/>
            </p:cNvPicPr>
            <p:nvPr/>
          </p:nvPicPr>
          <p:blipFill>
            <a:blip r:embed="rId3"/>
            <a:stretch>
              <a:fillRect/>
            </a:stretch>
          </p:blipFill>
          <p:spPr>
            <a:xfrm>
              <a:off x="6234882" y="557783"/>
              <a:ext cx="2509356" cy="1395578"/>
            </a:xfrm>
            <a:prstGeom prst="rect">
              <a:avLst/>
            </a:prstGeom>
          </p:spPr>
        </p:pic>
      </p:grpSp>
    </p:spTree>
    <p:extLst>
      <p:ext uri="{BB962C8B-B14F-4D97-AF65-F5344CB8AC3E}">
        <p14:creationId xmlns:p14="http://schemas.microsoft.com/office/powerpoint/2010/main" val="130944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9E7B70-B353-4D37-AD76-7D4CB7E7134B}"/>
              </a:ext>
            </a:extLst>
          </p:cNvPr>
          <p:cNvPicPr>
            <a:picLocks noChangeAspect="1"/>
          </p:cNvPicPr>
          <p:nvPr/>
        </p:nvPicPr>
        <p:blipFill>
          <a:blip r:embed="rId2"/>
          <a:stretch>
            <a:fillRect/>
          </a:stretch>
        </p:blipFill>
        <p:spPr>
          <a:xfrm>
            <a:off x="677334" y="6248400"/>
            <a:ext cx="2420322" cy="487722"/>
          </a:xfrm>
          <a:prstGeom prst="rect">
            <a:avLst/>
          </a:prstGeom>
        </p:spPr>
      </p:pic>
      <p:sp>
        <p:nvSpPr>
          <p:cNvPr id="9" name="Titre 8">
            <a:extLst>
              <a:ext uri="{FF2B5EF4-FFF2-40B4-BE49-F238E27FC236}">
                <a16:creationId xmlns:a16="http://schemas.microsoft.com/office/drawing/2014/main" id="{36267A87-05AD-4E10-97B2-A43898B9C8EA}"/>
              </a:ext>
            </a:extLst>
          </p:cNvPr>
          <p:cNvSpPr>
            <a:spLocks noGrp="1"/>
          </p:cNvSpPr>
          <p:nvPr>
            <p:ph type="title"/>
          </p:nvPr>
        </p:nvSpPr>
        <p:spPr>
          <a:xfrm>
            <a:off x="2408480" y="259341"/>
            <a:ext cx="8596668" cy="1320800"/>
          </a:xfrm>
        </p:spPr>
        <p:txBody>
          <a:bodyPr/>
          <a:lstStyle/>
          <a:p>
            <a:r>
              <a:rPr lang="fr-FR" b="1" dirty="0"/>
              <a:t>Diagnostic maturité RSE</a:t>
            </a:r>
          </a:p>
        </p:txBody>
      </p:sp>
      <p:sp>
        <p:nvSpPr>
          <p:cNvPr id="11" name="Espace réservé du contenu 10">
            <a:extLst>
              <a:ext uri="{FF2B5EF4-FFF2-40B4-BE49-F238E27FC236}">
                <a16:creationId xmlns:a16="http://schemas.microsoft.com/office/drawing/2014/main" id="{79C25A04-4EEB-4B5E-AF7E-F9FFF78C980A}"/>
              </a:ext>
            </a:extLst>
          </p:cNvPr>
          <p:cNvSpPr>
            <a:spLocks noGrp="1"/>
          </p:cNvSpPr>
          <p:nvPr>
            <p:ph idx="1"/>
          </p:nvPr>
        </p:nvSpPr>
        <p:spPr>
          <a:xfrm>
            <a:off x="517536" y="1562878"/>
            <a:ext cx="4534909" cy="487722"/>
          </a:xfrm>
        </p:spPr>
        <p:txBody>
          <a:bodyPr>
            <a:noAutofit/>
          </a:bodyPr>
          <a:lstStyle/>
          <a:p>
            <a:pPr>
              <a:buFont typeface="Wingdings" panose="05000000000000000000" pitchFamily="2" charset="2"/>
              <a:buChar char="§"/>
            </a:pPr>
            <a:r>
              <a:rPr lang="fr-FR" sz="2000" b="1" dirty="0">
                <a:solidFill>
                  <a:srgbClr val="7030A0"/>
                </a:solidFill>
              </a:rPr>
              <a:t>Entretiens - Questionnaires sur la base du référentiel ISO 26000 (Diag RSE online, Score Impact…)</a:t>
            </a:r>
          </a:p>
          <a:p>
            <a:pPr marL="0" indent="0">
              <a:buNone/>
            </a:pPr>
            <a:endParaRPr lang="fr-FR" sz="2000" b="1" dirty="0">
              <a:solidFill>
                <a:srgbClr val="7030A0"/>
              </a:solidFill>
            </a:endParaRPr>
          </a:p>
        </p:txBody>
      </p:sp>
      <p:sp>
        <p:nvSpPr>
          <p:cNvPr id="2" name="ZoneTexte 1">
            <a:extLst>
              <a:ext uri="{FF2B5EF4-FFF2-40B4-BE49-F238E27FC236}">
                <a16:creationId xmlns:a16="http://schemas.microsoft.com/office/drawing/2014/main" id="{ABA85D79-1812-49C2-864F-C9BCB24550B5}"/>
              </a:ext>
            </a:extLst>
          </p:cNvPr>
          <p:cNvSpPr txBox="1"/>
          <p:nvPr/>
        </p:nvSpPr>
        <p:spPr>
          <a:xfrm>
            <a:off x="588557" y="2683623"/>
            <a:ext cx="4607511" cy="400110"/>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
              <a:defRPr sz="20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dirty="0"/>
              <a:t>Etat des lieux des pratiques RSE</a:t>
            </a:r>
          </a:p>
        </p:txBody>
      </p:sp>
      <p:sp>
        <p:nvSpPr>
          <p:cNvPr id="4" name="ZoneTexte 3">
            <a:extLst>
              <a:ext uri="{FF2B5EF4-FFF2-40B4-BE49-F238E27FC236}">
                <a16:creationId xmlns:a16="http://schemas.microsoft.com/office/drawing/2014/main" id="{092D2989-B933-4B52-9A24-012EA651216B}"/>
              </a:ext>
            </a:extLst>
          </p:cNvPr>
          <p:cNvSpPr txBox="1"/>
          <p:nvPr/>
        </p:nvSpPr>
        <p:spPr>
          <a:xfrm>
            <a:off x="6706814" y="1720148"/>
            <a:ext cx="4758431" cy="707886"/>
          </a:xfrm>
          <a:prstGeom prst="rect">
            <a:avLst/>
          </a:prstGeom>
        </p:spPr>
        <p:txBody>
          <a:bodyPr vert="horz" lIns="91440" tIns="45720" rIns="91440" bIns="45720" rtlCol="0">
            <a:noAutofit/>
          </a:bodyPr>
          <a:lstStyle>
            <a:lvl1pPr indent="0">
              <a:spcBef>
                <a:spcPts val="1000"/>
              </a:spcBef>
              <a:spcAft>
                <a:spcPts val="0"/>
              </a:spcAft>
              <a:buClr>
                <a:schemeClr val="accent1"/>
              </a:buClr>
              <a:buSzPct val="80000"/>
              <a:buFont typeface="Wingdings 3" charset="2"/>
              <a:buNone/>
              <a:defRPr sz="20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342900" indent="-342900">
              <a:buFont typeface="Wingdings" panose="05000000000000000000" pitchFamily="2" charset="2"/>
              <a:buChar char="§"/>
            </a:pPr>
            <a:r>
              <a:rPr lang="fr-FR" dirty="0"/>
              <a:t>Vérification de la conformité légale et réglementaire de l’entreprise</a:t>
            </a:r>
          </a:p>
        </p:txBody>
      </p:sp>
      <p:sp>
        <p:nvSpPr>
          <p:cNvPr id="6" name="ZoneTexte 5">
            <a:extLst>
              <a:ext uri="{FF2B5EF4-FFF2-40B4-BE49-F238E27FC236}">
                <a16:creationId xmlns:a16="http://schemas.microsoft.com/office/drawing/2014/main" id="{985A5D63-8543-49E2-843E-98D0AFB07BCC}"/>
              </a:ext>
            </a:extLst>
          </p:cNvPr>
          <p:cNvSpPr txBox="1"/>
          <p:nvPr/>
        </p:nvSpPr>
        <p:spPr>
          <a:xfrm>
            <a:off x="6706814" y="3688054"/>
            <a:ext cx="5007006" cy="707886"/>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
              <a:defRPr sz="20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dirty="0"/>
              <a:t>Dresser les 1ères priorités et pistes d’amélioration</a:t>
            </a:r>
          </a:p>
        </p:txBody>
      </p:sp>
      <p:sp>
        <p:nvSpPr>
          <p:cNvPr id="7" name="ZoneTexte 6">
            <a:extLst>
              <a:ext uri="{FF2B5EF4-FFF2-40B4-BE49-F238E27FC236}">
                <a16:creationId xmlns:a16="http://schemas.microsoft.com/office/drawing/2014/main" id="{F8706C35-C87A-4308-93F3-7362C6D9D932}"/>
              </a:ext>
            </a:extLst>
          </p:cNvPr>
          <p:cNvSpPr txBox="1"/>
          <p:nvPr/>
        </p:nvSpPr>
        <p:spPr>
          <a:xfrm>
            <a:off x="6706814" y="2680055"/>
            <a:ext cx="4687410" cy="707886"/>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
              <a:defRPr sz="20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dirty="0"/>
              <a:t>Bilan des forces et faibles au regard de la RSE</a:t>
            </a:r>
          </a:p>
        </p:txBody>
      </p:sp>
      <p:sp>
        <p:nvSpPr>
          <p:cNvPr id="8" name="ZoneTexte 7">
            <a:extLst>
              <a:ext uri="{FF2B5EF4-FFF2-40B4-BE49-F238E27FC236}">
                <a16:creationId xmlns:a16="http://schemas.microsoft.com/office/drawing/2014/main" id="{9ECAF124-498F-44D6-91A2-BBF910F66B55}"/>
              </a:ext>
            </a:extLst>
          </p:cNvPr>
          <p:cNvSpPr txBox="1"/>
          <p:nvPr/>
        </p:nvSpPr>
        <p:spPr>
          <a:xfrm>
            <a:off x="567353" y="3387941"/>
            <a:ext cx="3844032" cy="1015663"/>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
              <a:defRPr sz="20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dirty="0"/>
              <a:t>Inventaire des documents formalisés en lien avec la RSE (guides, process, etc.)</a:t>
            </a:r>
          </a:p>
        </p:txBody>
      </p:sp>
      <p:sp>
        <p:nvSpPr>
          <p:cNvPr id="10" name="ZoneTexte 9">
            <a:extLst>
              <a:ext uri="{FF2B5EF4-FFF2-40B4-BE49-F238E27FC236}">
                <a16:creationId xmlns:a16="http://schemas.microsoft.com/office/drawing/2014/main" id="{18B1C3C1-33DA-4B8E-9458-8E5C717E8156}"/>
              </a:ext>
            </a:extLst>
          </p:cNvPr>
          <p:cNvSpPr txBox="1"/>
          <p:nvPr/>
        </p:nvSpPr>
        <p:spPr>
          <a:xfrm>
            <a:off x="588557" y="4707812"/>
            <a:ext cx="3444536" cy="400110"/>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
              <a:defRPr sz="20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dirty="0"/>
              <a:t>Benchmark concurrence</a:t>
            </a:r>
          </a:p>
        </p:txBody>
      </p:sp>
      <p:sp>
        <p:nvSpPr>
          <p:cNvPr id="3" name="Flèche : droite 2">
            <a:extLst>
              <a:ext uri="{FF2B5EF4-FFF2-40B4-BE49-F238E27FC236}">
                <a16:creationId xmlns:a16="http://schemas.microsoft.com/office/drawing/2014/main" id="{168D2614-5240-4E43-A8BB-CB38616FD726}"/>
              </a:ext>
            </a:extLst>
          </p:cNvPr>
          <p:cNvSpPr/>
          <p:nvPr/>
        </p:nvSpPr>
        <p:spPr>
          <a:xfrm>
            <a:off x="5316968" y="2763845"/>
            <a:ext cx="1210325" cy="62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A7ADEE5D-76B9-49F4-BE28-E9289AE9AAC2}"/>
              </a:ext>
            </a:extLst>
          </p:cNvPr>
          <p:cNvPicPr>
            <a:picLocks noChangeAspect="1"/>
          </p:cNvPicPr>
          <p:nvPr/>
        </p:nvPicPr>
        <p:blipFill>
          <a:blip r:embed="rId3"/>
          <a:stretch>
            <a:fillRect/>
          </a:stretch>
        </p:blipFill>
        <p:spPr>
          <a:xfrm>
            <a:off x="4852416" y="4838268"/>
            <a:ext cx="4252259" cy="1410132"/>
          </a:xfrm>
          <a:prstGeom prst="rect">
            <a:avLst/>
          </a:prstGeom>
        </p:spPr>
      </p:pic>
    </p:spTree>
    <p:extLst>
      <p:ext uri="{BB962C8B-B14F-4D97-AF65-F5344CB8AC3E}">
        <p14:creationId xmlns:p14="http://schemas.microsoft.com/office/powerpoint/2010/main" val="351479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p:bldP spid="4" grpId="0"/>
      <p:bldP spid="6" grpId="0"/>
      <p:bldP spid="7" grpId="0"/>
      <p:bldP spid="8" grpId="0"/>
      <p:bldP spid="10"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140662" y="210422"/>
            <a:ext cx="8919427" cy="1304543"/>
          </a:xfrm>
        </p:spPr>
        <p:txBody>
          <a:bodyPr/>
          <a:lstStyle/>
          <a:p>
            <a:r>
              <a:rPr lang="fr-FR" b="1" dirty="0"/>
              <a:t>Etablir une stratégie RSE</a:t>
            </a:r>
          </a:p>
        </p:txBody>
      </p:sp>
      <p:sp>
        <p:nvSpPr>
          <p:cNvPr id="3" name="Espace réservé du contenu 2">
            <a:extLst>
              <a:ext uri="{FF2B5EF4-FFF2-40B4-BE49-F238E27FC236}">
                <a16:creationId xmlns:a16="http://schemas.microsoft.com/office/drawing/2014/main" id="{07B953AE-09E7-4AFA-87E4-F326816C9AF8}"/>
              </a:ext>
            </a:extLst>
          </p:cNvPr>
          <p:cNvSpPr>
            <a:spLocks noGrp="1"/>
          </p:cNvSpPr>
          <p:nvPr>
            <p:ph idx="1"/>
          </p:nvPr>
        </p:nvSpPr>
        <p:spPr>
          <a:xfrm>
            <a:off x="934890" y="1488613"/>
            <a:ext cx="8596668" cy="3880773"/>
          </a:xfrm>
        </p:spPr>
        <p:txBody>
          <a:bodyPr>
            <a:normAutofit/>
          </a:bodyPr>
          <a:lstStyle/>
          <a:p>
            <a:pPr marL="0" indent="0">
              <a:buNone/>
            </a:pPr>
            <a:r>
              <a:rPr lang="fr-FR" sz="2000" b="1" dirty="0">
                <a:solidFill>
                  <a:srgbClr val="7030A0"/>
                </a:solidFill>
              </a:rPr>
              <a:t>Une stratégie RSE est un exercice de co-construction impliquant les parties prenantes :</a:t>
            </a:r>
          </a:p>
          <a:p>
            <a:pPr marL="0" indent="0">
              <a:buNone/>
            </a:pPr>
            <a:endParaRPr lang="fr-FR" dirty="0"/>
          </a:p>
        </p:txBody>
      </p:sp>
      <p:pic>
        <p:nvPicPr>
          <p:cNvPr id="8" name="Image 7">
            <a:extLst>
              <a:ext uri="{FF2B5EF4-FFF2-40B4-BE49-F238E27FC236}">
                <a16:creationId xmlns:a16="http://schemas.microsoft.com/office/drawing/2014/main" id="{8D9AFD3B-74FA-430A-AC1F-DA4F80D06415}"/>
              </a:ext>
            </a:extLst>
          </p:cNvPr>
          <p:cNvPicPr>
            <a:picLocks noChangeAspect="1"/>
          </p:cNvPicPr>
          <p:nvPr/>
        </p:nvPicPr>
        <p:blipFill>
          <a:blip r:embed="rId2"/>
          <a:stretch>
            <a:fillRect/>
          </a:stretch>
        </p:blipFill>
        <p:spPr>
          <a:xfrm>
            <a:off x="615190" y="6268320"/>
            <a:ext cx="2420322" cy="487722"/>
          </a:xfrm>
          <a:prstGeom prst="rect">
            <a:avLst/>
          </a:prstGeom>
        </p:spPr>
      </p:pic>
      <p:sp>
        <p:nvSpPr>
          <p:cNvPr id="4" name="ZoneTexte 3">
            <a:extLst>
              <a:ext uri="{FF2B5EF4-FFF2-40B4-BE49-F238E27FC236}">
                <a16:creationId xmlns:a16="http://schemas.microsoft.com/office/drawing/2014/main" id="{A4B2FDEF-300A-4FD4-BAE2-CD8A5E75FA22}"/>
              </a:ext>
            </a:extLst>
          </p:cNvPr>
          <p:cNvSpPr txBox="1"/>
          <p:nvPr/>
        </p:nvSpPr>
        <p:spPr>
          <a:xfrm>
            <a:off x="934890" y="2141934"/>
            <a:ext cx="2734322" cy="21954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1000"/>
              </a:spcBef>
              <a:spcAft>
                <a:spcPts val="0"/>
              </a:spcAft>
              <a:buClr>
                <a:srgbClr val="90C226"/>
              </a:buClr>
              <a:buSzPct val="80000"/>
              <a:buFont typeface="Wingdings 3" charset="2"/>
              <a:buNone/>
              <a:tabLst/>
              <a:defRPr/>
            </a:pPr>
            <a:endParaRPr kumimoji="0" lang="fr-FR" sz="2000" b="1" i="0" u="none" strike="noStrike" kern="1200" cap="none" spc="0" normalizeH="0" baseline="0" noProof="0" dirty="0">
              <a:ln>
                <a:noFill/>
              </a:ln>
              <a:solidFill>
                <a:srgbClr val="7030A0"/>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000" b="1" i="0" u="none" strike="noStrike" kern="1200" cap="none" spc="0" normalizeH="0" baseline="0" noProof="0" dirty="0">
                <a:ln>
                  <a:noFill/>
                </a:ln>
                <a:solidFill>
                  <a:srgbClr val="7030A0"/>
                </a:solidFill>
                <a:effectLst/>
                <a:uLnTx/>
                <a:uFillTx/>
                <a:latin typeface="Trebuchet MS" panose="020B0603020202020204"/>
                <a:ea typeface="+mn-ea"/>
                <a:cs typeface="+mn-cs"/>
              </a:rPr>
              <a:t>Etapes 1 : Etablir une cartographie de ses parties prenantes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endParaRPr kumimoji="0" lang="fr-FR" sz="2000" b="1" i="0" u="none" strike="noStrike" kern="1200" cap="none" spc="0" normalizeH="0" baseline="0" noProof="0" dirty="0">
              <a:ln>
                <a:noFill/>
              </a:ln>
              <a:solidFill>
                <a:srgbClr val="7030A0"/>
              </a:solidFill>
              <a:effectLst/>
              <a:uLnTx/>
              <a:uFillTx/>
              <a:latin typeface="Trebuchet MS" panose="020B0603020202020204"/>
              <a:ea typeface="+mn-ea"/>
              <a:cs typeface="+mn-cs"/>
            </a:endParaRPr>
          </a:p>
        </p:txBody>
      </p:sp>
      <p:sp>
        <p:nvSpPr>
          <p:cNvPr id="5" name="ZoneTexte 4">
            <a:extLst>
              <a:ext uri="{FF2B5EF4-FFF2-40B4-BE49-F238E27FC236}">
                <a16:creationId xmlns:a16="http://schemas.microsoft.com/office/drawing/2014/main" id="{7EC338C1-7814-4145-9DBE-B4DAD8385518}"/>
              </a:ext>
            </a:extLst>
          </p:cNvPr>
          <p:cNvSpPr txBox="1"/>
          <p:nvPr/>
        </p:nvSpPr>
        <p:spPr>
          <a:xfrm>
            <a:off x="5060272" y="2525644"/>
            <a:ext cx="5611016" cy="224676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fr-FR" sz="2000" b="1" i="0" u="none" strike="noStrike" kern="1200" cap="none" spc="0" normalizeH="0" baseline="0" noProof="0" dirty="0">
                <a:ln>
                  <a:noFill/>
                </a:ln>
                <a:solidFill>
                  <a:srgbClr val="7030A0"/>
                </a:solidFill>
                <a:effectLst/>
                <a:uLnTx/>
                <a:uFillTx/>
                <a:latin typeface="Trebuchet MS" panose="020B0603020202020204"/>
                <a:ea typeface="+mn-ea"/>
                <a:cs typeface="+mn-cs"/>
              </a:rPr>
              <a:t>Etape 2 : Construire une matrice de matérialité des enjeux RSE qui vise à hiérarchiser les enjeux économiques, financiers, sociétaux et environnementaux au regard de l'ambition de l'entreprise et des attentes de ses principales parties prenantes.</a:t>
            </a:r>
          </a:p>
        </p:txBody>
      </p:sp>
      <p:pic>
        <p:nvPicPr>
          <p:cNvPr id="6" name="Image 5">
            <a:extLst>
              <a:ext uri="{FF2B5EF4-FFF2-40B4-BE49-F238E27FC236}">
                <a16:creationId xmlns:a16="http://schemas.microsoft.com/office/drawing/2014/main" id="{08400244-F056-49A1-9874-2C353766B7A9}"/>
              </a:ext>
            </a:extLst>
          </p:cNvPr>
          <p:cNvPicPr>
            <a:picLocks noChangeAspect="1"/>
          </p:cNvPicPr>
          <p:nvPr/>
        </p:nvPicPr>
        <p:blipFill>
          <a:blip r:embed="rId3"/>
          <a:stretch>
            <a:fillRect/>
          </a:stretch>
        </p:blipFill>
        <p:spPr>
          <a:xfrm>
            <a:off x="934890" y="4216842"/>
            <a:ext cx="3838665" cy="1779513"/>
          </a:xfrm>
          <a:prstGeom prst="rect">
            <a:avLst/>
          </a:prstGeom>
        </p:spPr>
      </p:pic>
    </p:spTree>
    <p:extLst>
      <p:ext uri="{BB962C8B-B14F-4D97-AF65-F5344CB8AC3E}">
        <p14:creationId xmlns:p14="http://schemas.microsoft.com/office/powerpoint/2010/main" val="33773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681918" y="232245"/>
            <a:ext cx="8596668" cy="1320800"/>
          </a:xfrm>
        </p:spPr>
        <p:txBody>
          <a:bodyPr/>
          <a:lstStyle/>
          <a:p>
            <a:r>
              <a:rPr lang="fr-FR" b="1" dirty="0"/>
              <a:t>La cartographie des parties prenantes</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4" name="ZoneTexte 3">
            <a:extLst>
              <a:ext uri="{FF2B5EF4-FFF2-40B4-BE49-F238E27FC236}">
                <a16:creationId xmlns:a16="http://schemas.microsoft.com/office/drawing/2014/main" id="{38C6F447-A411-40E6-A6AA-8B63A0B3D884}"/>
              </a:ext>
            </a:extLst>
          </p:cNvPr>
          <p:cNvSpPr txBox="1"/>
          <p:nvPr/>
        </p:nvSpPr>
        <p:spPr>
          <a:xfrm>
            <a:off x="1286766" y="4487993"/>
            <a:ext cx="5051393" cy="1192378"/>
          </a:xfrm>
          <a:prstGeom prst="rect">
            <a:avLst/>
          </a:prstGeom>
          <a:noFill/>
        </p:spPr>
        <p:txBody>
          <a:bodyPr wrap="square" rtlCol="0">
            <a:spAutoFit/>
          </a:bodyPr>
          <a:lstStyle/>
          <a:p>
            <a:r>
              <a:rPr lang="fr-FR" b="1" dirty="0">
                <a:solidFill>
                  <a:srgbClr val="7030A0"/>
                </a:solidFill>
              </a:rPr>
              <a:t>Lister l’ensemble des parties prenantes, les catégoriser et définir leur pouvoir d’influence et leur intérêt dans l’entreprise</a:t>
            </a:r>
          </a:p>
          <a:p>
            <a:endParaRPr lang="fr-FR" b="1" dirty="0">
              <a:solidFill>
                <a:srgbClr val="7030A0"/>
              </a:solidFill>
            </a:endParaRPr>
          </a:p>
        </p:txBody>
      </p:sp>
      <p:pic>
        <p:nvPicPr>
          <p:cNvPr id="5" name="Image 4">
            <a:extLst>
              <a:ext uri="{FF2B5EF4-FFF2-40B4-BE49-F238E27FC236}">
                <a16:creationId xmlns:a16="http://schemas.microsoft.com/office/drawing/2014/main" id="{7594F3AD-35EB-4F72-85FE-A36E1DD583BB}"/>
              </a:ext>
            </a:extLst>
          </p:cNvPr>
          <p:cNvPicPr>
            <a:picLocks noChangeAspect="1"/>
          </p:cNvPicPr>
          <p:nvPr/>
        </p:nvPicPr>
        <p:blipFill>
          <a:blip r:embed="rId3"/>
          <a:stretch>
            <a:fillRect/>
          </a:stretch>
        </p:blipFill>
        <p:spPr>
          <a:xfrm>
            <a:off x="7396971" y="1121880"/>
            <a:ext cx="3459210" cy="2128745"/>
          </a:xfrm>
          <a:prstGeom prst="rect">
            <a:avLst/>
          </a:prstGeom>
        </p:spPr>
      </p:pic>
      <p:sp>
        <p:nvSpPr>
          <p:cNvPr id="14" name="ZoneTexte 13">
            <a:extLst>
              <a:ext uri="{FF2B5EF4-FFF2-40B4-BE49-F238E27FC236}">
                <a16:creationId xmlns:a16="http://schemas.microsoft.com/office/drawing/2014/main" id="{D0734E14-5442-41F9-93A1-152E4BEE348A}"/>
              </a:ext>
            </a:extLst>
          </p:cNvPr>
          <p:cNvSpPr txBox="1"/>
          <p:nvPr/>
        </p:nvSpPr>
        <p:spPr>
          <a:xfrm>
            <a:off x="260788" y="2105074"/>
            <a:ext cx="6072326" cy="646331"/>
          </a:xfrm>
          <a:prstGeom prst="rect">
            <a:avLst/>
          </a:prstGeom>
          <a:noFill/>
        </p:spPr>
        <p:txBody>
          <a:bodyPr wrap="square">
            <a:spAutoFit/>
          </a:bodyPr>
          <a:lstStyle/>
          <a:p>
            <a:pPr marL="285750" indent="-285750">
              <a:buFont typeface="Wingdings" panose="05000000000000000000" pitchFamily="2" charset="2"/>
              <a:buChar char="Ø"/>
            </a:pPr>
            <a:r>
              <a:rPr lang="fr-FR" b="1" dirty="0">
                <a:solidFill>
                  <a:srgbClr val="7030A0"/>
                </a:solidFill>
              </a:rPr>
              <a:t>La cartographie des PP permet d’avoir une meilleure maîtrise de son environnement. </a:t>
            </a:r>
          </a:p>
        </p:txBody>
      </p:sp>
      <p:pic>
        <p:nvPicPr>
          <p:cNvPr id="9" name="Image 8">
            <a:extLst>
              <a:ext uri="{FF2B5EF4-FFF2-40B4-BE49-F238E27FC236}">
                <a16:creationId xmlns:a16="http://schemas.microsoft.com/office/drawing/2014/main" id="{3459762E-C14A-4942-9349-58742F0B83D8}"/>
              </a:ext>
            </a:extLst>
          </p:cNvPr>
          <p:cNvPicPr>
            <a:picLocks noChangeAspect="1"/>
          </p:cNvPicPr>
          <p:nvPr/>
        </p:nvPicPr>
        <p:blipFill>
          <a:blip r:embed="rId4"/>
          <a:stretch>
            <a:fillRect/>
          </a:stretch>
        </p:blipFill>
        <p:spPr>
          <a:xfrm>
            <a:off x="6589200" y="3141820"/>
            <a:ext cx="4913301" cy="3716180"/>
          </a:xfrm>
          <a:prstGeom prst="rect">
            <a:avLst/>
          </a:prstGeom>
        </p:spPr>
      </p:pic>
      <p:sp>
        <p:nvSpPr>
          <p:cNvPr id="15" name="ZoneTexte 14">
            <a:extLst>
              <a:ext uri="{FF2B5EF4-FFF2-40B4-BE49-F238E27FC236}">
                <a16:creationId xmlns:a16="http://schemas.microsoft.com/office/drawing/2014/main" id="{27076591-173D-4F31-9BC4-6DE2797A5CCA}"/>
              </a:ext>
            </a:extLst>
          </p:cNvPr>
          <p:cNvSpPr txBox="1"/>
          <p:nvPr/>
        </p:nvSpPr>
        <p:spPr>
          <a:xfrm>
            <a:off x="226712" y="1166816"/>
            <a:ext cx="6072326" cy="646331"/>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7030A0"/>
                </a:solidFill>
              </a:rPr>
              <a:t>Engagement à la transparence envers les PP et à les associer à la création de valeur </a:t>
            </a:r>
          </a:p>
        </p:txBody>
      </p:sp>
      <p:sp>
        <p:nvSpPr>
          <p:cNvPr id="16" name="ZoneTexte 15">
            <a:extLst>
              <a:ext uri="{FF2B5EF4-FFF2-40B4-BE49-F238E27FC236}">
                <a16:creationId xmlns:a16="http://schemas.microsoft.com/office/drawing/2014/main" id="{E2F2698E-5702-40D2-8BD8-E6EF22846ADB}"/>
              </a:ext>
            </a:extLst>
          </p:cNvPr>
          <p:cNvSpPr txBox="1"/>
          <p:nvPr/>
        </p:nvSpPr>
        <p:spPr>
          <a:xfrm>
            <a:off x="226712" y="3043332"/>
            <a:ext cx="6006073" cy="923330"/>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7030A0"/>
                </a:solidFill>
              </a:rPr>
              <a:t>L’entreprise balaye ainsi le champ des possibles quant aux relations qu’elle peut entretenir avec ses PP.</a:t>
            </a:r>
          </a:p>
        </p:txBody>
      </p:sp>
      <p:sp>
        <p:nvSpPr>
          <p:cNvPr id="6" name="Flèche : droite 5">
            <a:extLst>
              <a:ext uri="{FF2B5EF4-FFF2-40B4-BE49-F238E27FC236}">
                <a16:creationId xmlns:a16="http://schemas.microsoft.com/office/drawing/2014/main" id="{C65CA312-8A9C-46B3-9D8D-B6A401647B10}"/>
              </a:ext>
            </a:extLst>
          </p:cNvPr>
          <p:cNvSpPr/>
          <p:nvPr/>
        </p:nvSpPr>
        <p:spPr>
          <a:xfrm>
            <a:off x="346229" y="4607511"/>
            <a:ext cx="835163" cy="3728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4976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5" grpId="0"/>
      <p:bldP spid="16"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364090" y="233551"/>
            <a:ext cx="8596668" cy="1320800"/>
          </a:xfrm>
        </p:spPr>
        <p:txBody>
          <a:bodyPr/>
          <a:lstStyle/>
          <a:p>
            <a:r>
              <a:rPr lang="fr-FR" b="1" dirty="0"/>
              <a:t>La matrice de matérialité</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4" name="ZoneTexte 3">
            <a:extLst>
              <a:ext uri="{FF2B5EF4-FFF2-40B4-BE49-F238E27FC236}">
                <a16:creationId xmlns:a16="http://schemas.microsoft.com/office/drawing/2014/main" id="{0CED99C9-61A8-4D58-BAD9-4D70DF020155}"/>
              </a:ext>
            </a:extLst>
          </p:cNvPr>
          <p:cNvSpPr txBox="1"/>
          <p:nvPr/>
        </p:nvSpPr>
        <p:spPr>
          <a:xfrm>
            <a:off x="377033" y="1152862"/>
            <a:ext cx="11492411" cy="646331"/>
          </a:xfrm>
          <a:prstGeom prst="rect">
            <a:avLst/>
          </a:prstGeom>
          <a:noFill/>
        </p:spPr>
        <p:txBody>
          <a:bodyPr wrap="square" rtlCol="0">
            <a:spAutoFit/>
          </a:bodyPr>
          <a:lstStyle/>
          <a:p>
            <a:pPr marL="285750" indent="-285750">
              <a:buFont typeface="Wingdings" panose="05000000000000000000" pitchFamily="2" charset="2"/>
              <a:buChar char="ü"/>
            </a:pPr>
            <a:r>
              <a:rPr lang="fr-FR" b="1" dirty="0">
                <a:solidFill>
                  <a:srgbClr val="7030A0"/>
                </a:solidFill>
              </a:rPr>
              <a:t>La matrice permet de hiérarchiser les enjeux RSE d’une entreprise. Elle prend aussi en compte l’importance de ces enjeux pour les différentes parties prenantes.</a:t>
            </a:r>
          </a:p>
        </p:txBody>
      </p:sp>
      <p:sp>
        <p:nvSpPr>
          <p:cNvPr id="6" name="ZoneTexte 5">
            <a:extLst>
              <a:ext uri="{FF2B5EF4-FFF2-40B4-BE49-F238E27FC236}">
                <a16:creationId xmlns:a16="http://schemas.microsoft.com/office/drawing/2014/main" id="{E24D4C91-9C9E-4F3C-A1B6-D1FA0E5984E1}"/>
              </a:ext>
            </a:extLst>
          </p:cNvPr>
          <p:cNvSpPr txBox="1"/>
          <p:nvPr/>
        </p:nvSpPr>
        <p:spPr>
          <a:xfrm>
            <a:off x="538572" y="5406686"/>
            <a:ext cx="11330872" cy="646331"/>
          </a:xfrm>
          <a:prstGeom prst="rect">
            <a:avLst/>
          </a:prstGeom>
          <a:noFill/>
        </p:spPr>
        <p:txBody>
          <a:bodyPr wrap="square" rtlCol="0">
            <a:spAutoFit/>
          </a:bodyPr>
          <a:lstStyle>
            <a:defPPr>
              <a:defRPr lang="en-US"/>
            </a:defPPr>
            <a:lvl1pPr marL="285750" indent="-285750" fontAlgn="base">
              <a:buFont typeface="Wingdings" panose="05000000000000000000" pitchFamily="2" charset="2"/>
              <a:buChar char="ü"/>
              <a:defRPr b="1">
                <a:solidFill>
                  <a:schemeClr val="accent2">
                    <a:lumMod val="75000"/>
                  </a:schemeClr>
                </a:solidFill>
                <a:latin typeface="Open Sans" panose="020B0606030504020204" pitchFamily="34" charset="0"/>
              </a:defRPr>
            </a:lvl1pPr>
          </a:lstStyle>
          <a:p>
            <a:r>
              <a:rPr lang="fr-FR" dirty="0"/>
              <a:t>Représentation graphique des correspondances entre les enjeux hiérarchisés et les attentes des PP</a:t>
            </a:r>
          </a:p>
        </p:txBody>
      </p:sp>
      <p:sp>
        <p:nvSpPr>
          <p:cNvPr id="7" name="ZoneTexte 6">
            <a:extLst>
              <a:ext uri="{FF2B5EF4-FFF2-40B4-BE49-F238E27FC236}">
                <a16:creationId xmlns:a16="http://schemas.microsoft.com/office/drawing/2014/main" id="{27B2D621-AB6C-47CC-A920-072D215FF8D7}"/>
              </a:ext>
            </a:extLst>
          </p:cNvPr>
          <p:cNvSpPr txBox="1"/>
          <p:nvPr/>
        </p:nvSpPr>
        <p:spPr>
          <a:xfrm>
            <a:off x="377033" y="1903286"/>
            <a:ext cx="10863639"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b="1">
                <a:solidFill>
                  <a:srgbClr val="7030A0"/>
                </a:solidFill>
              </a:defRPr>
            </a:lvl1pPr>
          </a:lstStyle>
          <a:p>
            <a:r>
              <a:rPr lang="fr-FR" dirty="0"/>
              <a:t>Identification et mise en place d’une hiérarchie cohérente des enjeux</a:t>
            </a:r>
          </a:p>
        </p:txBody>
      </p:sp>
      <p:sp>
        <p:nvSpPr>
          <p:cNvPr id="8" name="ZoneTexte 7">
            <a:extLst>
              <a:ext uri="{FF2B5EF4-FFF2-40B4-BE49-F238E27FC236}">
                <a16:creationId xmlns:a16="http://schemas.microsoft.com/office/drawing/2014/main" id="{94893251-E3A2-4731-8B24-5FD09B042FBF}"/>
              </a:ext>
            </a:extLst>
          </p:cNvPr>
          <p:cNvSpPr txBox="1"/>
          <p:nvPr/>
        </p:nvSpPr>
        <p:spPr>
          <a:xfrm>
            <a:off x="377033" y="2357920"/>
            <a:ext cx="7957589" cy="646331"/>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b="1">
                <a:solidFill>
                  <a:srgbClr val="7030A0"/>
                </a:solidFill>
              </a:defRPr>
            </a:lvl1pPr>
          </a:lstStyle>
          <a:p>
            <a:r>
              <a:rPr lang="fr-FR" dirty="0"/>
              <a:t>Evaluation des implications stratégiques et les impacts sur le business model de l’organisation.</a:t>
            </a:r>
          </a:p>
        </p:txBody>
      </p:sp>
      <p:sp>
        <p:nvSpPr>
          <p:cNvPr id="9" name="ZoneTexte 8">
            <a:extLst>
              <a:ext uri="{FF2B5EF4-FFF2-40B4-BE49-F238E27FC236}">
                <a16:creationId xmlns:a16="http://schemas.microsoft.com/office/drawing/2014/main" id="{2667D4B4-175D-4E6F-A0AF-F57DCDC99402}"/>
              </a:ext>
            </a:extLst>
          </p:cNvPr>
          <p:cNvSpPr txBox="1"/>
          <p:nvPr/>
        </p:nvSpPr>
        <p:spPr>
          <a:xfrm>
            <a:off x="505691" y="3440472"/>
            <a:ext cx="2831977" cy="400110"/>
          </a:xfrm>
          <a:prstGeom prst="rect">
            <a:avLst/>
          </a:prstGeom>
          <a:solidFill>
            <a:schemeClr val="accent2"/>
          </a:solidFill>
        </p:spPr>
        <p:txBody>
          <a:bodyPr wrap="square" rtlCol="0">
            <a:spAutoFit/>
          </a:bodyPr>
          <a:lstStyle/>
          <a:p>
            <a:pPr algn="ctr"/>
            <a:r>
              <a:rPr lang="fr-FR" sz="2000" b="1" dirty="0">
                <a:solidFill>
                  <a:schemeClr val="bg1"/>
                </a:solidFill>
              </a:rPr>
              <a:t>Les étapes</a:t>
            </a:r>
          </a:p>
        </p:txBody>
      </p:sp>
      <p:sp>
        <p:nvSpPr>
          <p:cNvPr id="10" name="ZoneTexte 9">
            <a:extLst>
              <a:ext uri="{FF2B5EF4-FFF2-40B4-BE49-F238E27FC236}">
                <a16:creationId xmlns:a16="http://schemas.microsoft.com/office/drawing/2014/main" id="{71183E16-391B-44B0-88D1-CD52499487E9}"/>
              </a:ext>
            </a:extLst>
          </p:cNvPr>
          <p:cNvSpPr txBox="1"/>
          <p:nvPr/>
        </p:nvSpPr>
        <p:spPr>
          <a:xfrm>
            <a:off x="505690" y="3914433"/>
            <a:ext cx="10156391" cy="369332"/>
          </a:xfrm>
          <a:prstGeom prst="rect">
            <a:avLst/>
          </a:prstGeom>
          <a:noFill/>
        </p:spPr>
        <p:txBody>
          <a:bodyPr wrap="square" rtlCol="0">
            <a:spAutoFit/>
          </a:bodyPr>
          <a:lstStyle/>
          <a:p>
            <a:pPr marL="285750" indent="-285750" algn="l" fontAlgn="base">
              <a:buFont typeface="Wingdings" panose="05000000000000000000" pitchFamily="2" charset="2"/>
              <a:buChar char="ü"/>
            </a:pPr>
            <a:r>
              <a:rPr lang="fr-FR" b="1" dirty="0">
                <a:solidFill>
                  <a:schemeClr val="accent2">
                    <a:lumMod val="75000"/>
                  </a:schemeClr>
                </a:solidFill>
                <a:latin typeface="Open Sans" panose="020B0606030504020204" pitchFamily="34" charset="0"/>
              </a:rPr>
              <a:t>I</a:t>
            </a:r>
            <a:r>
              <a:rPr lang="fr-FR" b="1" i="0" dirty="0">
                <a:solidFill>
                  <a:schemeClr val="accent2">
                    <a:lumMod val="75000"/>
                  </a:schemeClr>
                </a:solidFill>
                <a:latin typeface="Open Sans" panose="020B0606030504020204" pitchFamily="34" charset="0"/>
              </a:rPr>
              <a:t>dentification et inventaire des enjeux sociaux et environnementaux pertinents ;</a:t>
            </a:r>
          </a:p>
        </p:txBody>
      </p:sp>
      <p:sp>
        <p:nvSpPr>
          <p:cNvPr id="12" name="ZoneTexte 11">
            <a:extLst>
              <a:ext uri="{FF2B5EF4-FFF2-40B4-BE49-F238E27FC236}">
                <a16:creationId xmlns:a16="http://schemas.microsoft.com/office/drawing/2014/main" id="{D82CDF0A-3A53-4A18-99D3-6AD38EA8C79F}"/>
              </a:ext>
            </a:extLst>
          </p:cNvPr>
          <p:cNvSpPr txBox="1"/>
          <p:nvPr/>
        </p:nvSpPr>
        <p:spPr>
          <a:xfrm>
            <a:off x="505690" y="4450995"/>
            <a:ext cx="7928095" cy="369332"/>
          </a:xfrm>
          <a:prstGeom prst="rect">
            <a:avLst/>
          </a:prstGeom>
          <a:noFill/>
        </p:spPr>
        <p:txBody>
          <a:bodyPr wrap="square" rtlCol="0">
            <a:spAutoFit/>
          </a:bodyPr>
          <a:lstStyle/>
          <a:p>
            <a:pPr marL="285750" indent="-285750" algn="l" fontAlgn="base">
              <a:buFont typeface="Wingdings" panose="05000000000000000000" pitchFamily="2" charset="2"/>
              <a:buChar char="ü"/>
            </a:pPr>
            <a:r>
              <a:rPr lang="fr-FR" b="1" dirty="0">
                <a:solidFill>
                  <a:schemeClr val="accent2">
                    <a:lumMod val="75000"/>
                  </a:schemeClr>
                </a:solidFill>
                <a:latin typeface="Open Sans" panose="020B0606030504020204" pitchFamily="34" charset="0"/>
              </a:rPr>
              <a:t>Hiérarchisation</a:t>
            </a:r>
            <a:r>
              <a:rPr lang="fr-FR" b="1" i="0" dirty="0">
                <a:solidFill>
                  <a:schemeClr val="accent2">
                    <a:lumMod val="75000"/>
                  </a:schemeClr>
                </a:solidFill>
                <a:effectLst/>
                <a:latin typeface="Open Sans" panose="020B0606030504020204" pitchFamily="34" charset="0"/>
              </a:rPr>
              <a:t> de ces </a:t>
            </a:r>
            <a:r>
              <a:rPr lang="fr-FR" b="1" dirty="0">
                <a:solidFill>
                  <a:schemeClr val="accent2">
                    <a:lumMod val="75000"/>
                  </a:schemeClr>
                </a:solidFill>
                <a:latin typeface="Open Sans" panose="020B0606030504020204" pitchFamily="34" charset="0"/>
              </a:rPr>
              <a:t>enjeux</a:t>
            </a:r>
            <a:r>
              <a:rPr lang="fr-FR" b="1" i="0" dirty="0">
                <a:solidFill>
                  <a:schemeClr val="accent2">
                    <a:lumMod val="75000"/>
                  </a:schemeClr>
                </a:solidFill>
                <a:effectLst/>
                <a:latin typeface="Open Sans" panose="020B0606030504020204" pitchFamily="34" charset="0"/>
              </a:rPr>
              <a:t> par ordre de priorité ;</a:t>
            </a:r>
          </a:p>
        </p:txBody>
      </p:sp>
      <p:sp>
        <p:nvSpPr>
          <p:cNvPr id="13" name="ZoneTexte 12">
            <a:extLst>
              <a:ext uri="{FF2B5EF4-FFF2-40B4-BE49-F238E27FC236}">
                <a16:creationId xmlns:a16="http://schemas.microsoft.com/office/drawing/2014/main" id="{4AA1C8D2-1049-4284-9413-F558337C5337}"/>
              </a:ext>
            </a:extLst>
          </p:cNvPr>
          <p:cNvSpPr txBox="1"/>
          <p:nvPr/>
        </p:nvSpPr>
        <p:spPr>
          <a:xfrm>
            <a:off x="538572" y="4962988"/>
            <a:ext cx="6557969" cy="369332"/>
          </a:xfrm>
          <a:prstGeom prst="rect">
            <a:avLst/>
          </a:prstGeom>
          <a:noFill/>
        </p:spPr>
        <p:txBody>
          <a:bodyPr wrap="square" rtlCol="0">
            <a:spAutoFit/>
          </a:bodyPr>
          <a:lstStyle/>
          <a:p>
            <a:pPr marL="285750" indent="-285750" algn="l" fontAlgn="base">
              <a:buFont typeface="Wingdings" panose="05000000000000000000" pitchFamily="2" charset="2"/>
              <a:buChar char="ü"/>
            </a:pPr>
            <a:r>
              <a:rPr lang="fr-FR" b="1" dirty="0">
                <a:solidFill>
                  <a:schemeClr val="accent2">
                    <a:lumMod val="75000"/>
                  </a:schemeClr>
                </a:solidFill>
                <a:latin typeface="Open Sans" panose="020B0606030504020204" pitchFamily="34" charset="0"/>
              </a:rPr>
              <a:t>Evaluation</a:t>
            </a:r>
            <a:r>
              <a:rPr lang="fr-FR" b="0" i="0" dirty="0">
                <a:solidFill>
                  <a:srgbClr val="444444"/>
                </a:solidFill>
                <a:effectLst/>
                <a:latin typeface="Open Sans" panose="020B0606030504020204" pitchFamily="34" charset="0"/>
              </a:rPr>
              <a:t> </a:t>
            </a:r>
            <a:r>
              <a:rPr lang="fr-FR" b="1" i="0" dirty="0">
                <a:solidFill>
                  <a:schemeClr val="accent2">
                    <a:lumMod val="75000"/>
                  </a:schemeClr>
                </a:solidFill>
                <a:effectLst/>
                <a:latin typeface="Open Sans" panose="020B0606030504020204" pitchFamily="34" charset="0"/>
              </a:rPr>
              <a:t>quantitative et qualitative des impacts ;</a:t>
            </a:r>
          </a:p>
        </p:txBody>
      </p:sp>
      <p:pic>
        <p:nvPicPr>
          <p:cNvPr id="11" name="Image 10">
            <a:extLst>
              <a:ext uri="{FF2B5EF4-FFF2-40B4-BE49-F238E27FC236}">
                <a16:creationId xmlns:a16="http://schemas.microsoft.com/office/drawing/2014/main" id="{DD39A577-2F44-4D0E-8B20-F3E689C615CE}"/>
              </a:ext>
            </a:extLst>
          </p:cNvPr>
          <p:cNvPicPr>
            <a:picLocks noChangeAspect="1"/>
          </p:cNvPicPr>
          <p:nvPr/>
        </p:nvPicPr>
        <p:blipFill>
          <a:blip r:embed="rId3"/>
          <a:stretch>
            <a:fillRect/>
          </a:stretch>
        </p:blipFill>
        <p:spPr>
          <a:xfrm>
            <a:off x="8583197" y="1750312"/>
            <a:ext cx="3037673" cy="1970677"/>
          </a:xfrm>
          <a:prstGeom prst="rect">
            <a:avLst/>
          </a:prstGeom>
        </p:spPr>
      </p:pic>
    </p:spTree>
    <p:extLst>
      <p:ext uri="{BB962C8B-B14F-4D97-AF65-F5344CB8AC3E}">
        <p14:creationId xmlns:p14="http://schemas.microsoft.com/office/powerpoint/2010/main" val="200445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animBg="1"/>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6" name="Titre 1">
            <a:extLst>
              <a:ext uri="{FF2B5EF4-FFF2-40B4-BE49-F238E27FC236}">
                <a16:creationId xmlns:a16="http://schemas.microsoft.com/office/drawing/2014/main" id="{2CB83BEC-2CF6-4BF8-9021-33EB33F4E7A2}"/>
              </a:ext>
            </a:extLst>
          </p:cNvPr>
          <p:cNvSpPr>
            <a:spLocks noGrp="1"/>
          </p:cNvSpPr>
          <p:nvPr>
            <p:ph type="title"/>
          </p:nvPr>
        </p:nvSpPr>
        <p:spPr>
          <a:xfrm>
            <a:off x="2231455" y="165716"/>
            <a:ext cx="8596312" cy="1320800"/>
          </a:xfrm>
        </p:spPr>
        <p:txBody>
          <a:bodyPr/>
          <a:lstStyle/>
          <a:p>
            <a:r>
              <a:rPr lang="fr-FR" b="1" dirty="0"/>
              <a:t>La matrice de matérialité</a:t>
            </a:r>
          </a:p>
        </p:txBody>
      </p:sp>
      <p:pic>
        <p:nvPicPr>
          <p:cNvPr id="8" name="Image 7">
            <a:extLst>
              <a:ext uri="{FF2B5EF4-FFF2-40B4-BE49-F238E27FC236}">
                <a16:creationId xmlns:a16="http://schemas.microsoft.com/office/drawing/2014/main" id="{0B43E82F-2822-4D98-8CE4-7FC9F874BC03}"/>
              </a:ext>
            </a:extLst>
          </p:cNvPr>
          <p:cNvPicPr>
            <a:picLocks noChangeAspect="1"/>
          </p:cNvPicPr>
          <p:nvPr/>
        </p:nvPicPr>
        <p:blipFill>
          <a:blip r:embed="rId3"/>
          <a:stretch>
            <a:fillRect/>
          </a:stretch>
        </p:blipFill>
        <p:spPr>
          <a:xfrm>
            <a:off x="1248822" y="1012547"/>
            <a:ext cx="8072731" cy="5360798"/>
          </a:xfrm>
          <a:prstGeom prst="rect">
            <a:avLst/>
          </a:prstGeom>
        </p:spPr>
      </p:pic>
    </p:spTree>
    <p:extLst>
      <p:ext uri="{BB962C8B-B14F-4D97-AF65-F5344CB8AC3E}">
        <p14:creationId xmlns:p14="http://schemas.microsoft.com/office/powerpoint/2010/main" val="3965341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1464648" y="150922"/>
            <a:ext cx="8596668" cy="1320800"/>
          </a:xfrm>
        </p:spPr>
        <p:txBody>
          <a:bodyPr/>
          <a:lstStyle/>
          <a:p>
            <a:r>
              <a:rPr lang="fr-FR" b="1" dirty="0"/>
              <a:t>Plan d’actions, KPI et </a:t>
            </a:r>
            <a:r>
              <a:rPr lang="fr-FR" b="1" dirty="0" err="1"/>
              <a:t>reporting</a:t>
            </a:r>
            <a:endParaRPr lang="fr-FR" b="1" dirty="0"/>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4" name="ZoneTexte 3">
            <a:extLst>
              <a:ext uri="{FF2B5EF4-FFF2-40B4-BE49-F238E27FC236}">
                <a16:creationId xmlns:a16="http://schemas.microsoft.com/office/drawing/2014/main" id="{CAFC0D89-34DD-4E4C-B9BC-5FE1AB1BDF37}"/>
              </a:ext>
            </a:extLst>
          </p:cNvPr>
          <p:cNvSpPr txBox="1"/>
          <p:nvPr/>
        </p:nvSpPr>
        <p:spPr>
          <a:xfrm>
            <a:off x="772358" y="2183492"/>
            <a:ext cx="8993080" cy="646331"/>
          </a:xfrm>
          <a:prstGeom prst="rect">
            <a:avLst/>
          </a:prstGeom>
          <a:noFill/>
        </p:spPr>
        <p:txBody>
          <a:bodyPr wrap="square" rtlCol="0">
            <a:spAutoFit/>
          </a:bodyPr>
          <a:lstStyle>
            <a:defPPr>
              <a:defRPr lang="en-US"/>
            </a:defPPr>
            <a:lvl1pPr marL="285750" indent="-285750">
              <a:buFont typeface="Wingdings" panose="05000000000000000000" pitchFamily="2" charset="2"/>
              <a:buChar char="v"/>
              <a:defRPr b="1">
                <a:solidFill>
                  <a:srgbClr val="7030A0"/>
                </a:solidFill>
              </a:defRPr>
            </a:lvl1pPr>
          </a:lstStyle>
          <a:p>
            <a:r>
              <a:rPr lang="fr-FR" dirty="0"/>
              <a:t>Définir objectifs </a:t>
            </a:r>
            <a:r>
              <a:rPr lang="fr-FR" dirty="0" err="1"/>
              <a:t>quali</a:t>
            </a:r>
            <a:r>
              <a:rPr lang="fr-FR" dirty="0"/>
              <a:t> et quanti et les KPI les plus pertinents</a:t>
            </a:r>
          </a:p>
          <a:p>
            <a:pPr marL="0" indent="0">
              <a:buNone/>
            </a:pPr>
            <a:r>
              <a:rPr lang="fr-FR" dirty="0"/>
              <a:t> </a:t>
            </a:r>
          </a:p>
        </p:txBody>
      </p:sp>
      <p:sp>
        <p:nvSpPr>
          <p:cNvPr id="5" name="ZoneTexte 4">
            <a:extLst>
              <a:ext uri="{FF2B5EF4-FFF2-40B4-BE49-F238E27FC236}">
                <a16:creationId xmlns:a16="http://schemas.microsoft.com/office/drawing/2014/main" id="{F6978701-2172-4586-8D02-04966F5219B1}"/>
              </a:ext>
            </a:extLst>
          </p:cNvPr>
          <p:cNvSpPr txBox="1"/>
          <p:nvPr/>
        </p:nvSpPr>
        <p:spPr>
          <a:xfrm>
            <a:off x="511924" y="2693331"/>
            <a:ext cx="9809825" cy="2185214"/>
          </a:xfrm>
          <a:prstGeom prst="rect">
            <a:avLst/>
          </a:prstGeom>
          <a:noFill/>
        </p:spPr>
        <p:txBody>
          <a:bodyPr wrap="square" rtlCol="0">
            <a:spAutoFit/>
          </a:bodyPr>
          <a:lstStyle/>
          <a:p>
            <a:r>
              <a:rPr lang="fr-FR" sz="1700" i="1" dirty="0">
                <a:solidFill>
                  <a:schemeClr val="accent2">
                    <a:lumMod val="75000"/>
                  </a:schemeClr>
                </a:solidFill>
              </a:rPr>
              <a:t>Ex de KPI :</a:t>
            </a:r>
          </a:p>
          <a:p>
            <a:r>
              <a:rPr lang="fr-FR" sz="1700" i="1" dirty="0">
                <a:solidFill>
                  <a:schemeClr val="accent2">
                    <a:lumMod val="75000"/>
                  </a:schemeClr>
                </a:solidFill>
              </a:rPr>
              <a:t>Sur volet social : turnover, taux d’absentéisme, répartition H/F</a:t>
            </a:r>
          </a:p>
          <a:p>
            <a:r>
              <a:rPr lang="fr-FR" sz="1700" i="1" dirty="0">
                <a:solidFill>
                  <a:schemeClr val="accent2">
                    <a:lumMod val="75000"/>
                  </a:schemeClr>
                </a:solidFill>
              </a:rPr>
              <a:t>Sur volet environnemental : consommation énergétique, émissions GES, quantité de déchets produits…</a:t>
            </a:r>
          </a:p>
          <a:p>
            <a:r>
              <a:rPr lang="fr-FR" sz="1700" i="1" dirty="0">
                <a:solidFill>
                  <a:schemeClr val="accent2">
                    <a:lumMod val="75000"/>
                  </a:schemeClr>
                </a:solidFill>
              </a:rPr>
              <a:t>Sur volet sociétal : Nombre d’interventions dans les écoles, entreprises, projets soutenus…</a:t>
            </a:r>
          </a:p>
          <a:p>
            <a:r>
              <a:rPr lang="fr-FR" sz="1700" i="1" dirty="0">
                <a:solidFill>
                  <a:schemeClr val="accent2">
                    <a:lumMod val="75000"/>
                  </a:schemeClr>
                </a:solidFill>
              </a:rPr>
              <a:t>Achats responsables : Part des achats locaux, délais de règlement, etc.</a:t>
            </a:r>
          </a:p>
          <a:p>
            <a:r>
              <a:rPr lang="fr-FR" sz="1700" i="1" dirty="0">
                <a:solidFill>
                  <a:schemeClr val="accent2">
                    <a:lumMod val="75000"/>
                  </a:schemeClr>
                </a:solidFill>
              </a:rPr>
              <a:t>Gouvernance : nombre de sujets RSE évoqués, nombre d’administrateurs formées à la RSE, nombre de réunions avec PP… </a:t>
            </a:r>
          </a:p>
        </p:txBody>
      </p:sp>
      <p:sp>
        <p:nvSpPr>
          <p:cNvPr id="6" name="ZoneTexte 5">
            <a:extLst>
              <a:ext uri="{FF2B5EF4-FFF2-40B4-BE49-F238E27FC236}">
                <a16:creationId xmlns:a16="http://schemas.microsoft.com/office/drawing/2014/main" id="{15EBB01D-FED0-4D5F-9E6F-161C92CE7C5A}"/>
              </a:ext>
            </a:extLst>
          </p:cNvPr>
          <p:cNvSpPr txBox="1"/>
          <p:nvPr/>
        </p:nvSpPr>
        <p:spPr>
          <a:xfrm>
            <a:off x="932154" y="5027930"/>
            <a:ext cx="7297445"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v"/>
              <a:defRPr b="1">
                <a:solidFill>
                  <a:srgbClr val="7030A0"/>
                </a:solidFill>
              </a:defRPr>
            </a:lvl1pPr>
          </a:lstStyle>
          <a:p>
            <a:r>
              <a:rPr lang="fr-FR" dirty="0"/>
              <a:t>Organiser la donnée et la piloter dans son SI</a:t>
            </a:r>
          </a:p>
        </p:txBody>
      </p:sp>
      <p:sp>
        <p:nvSpPr>
          <p:cNvPr id="7" name="ZoneTexte 6">
            <a:extLst>
              <a:ext uri="{FF2B5EF4-FFF2-40B4-BE49-F238E27FC236}">
                <a16:creationId xmlns:a16="http://schemas.microsoft.com/office/drawing/2014/main" id="{CFA3C581-B2FF-4257-8B91-722C1B83A0A9}"/>
              </a:ext>
            </a:extLst>
          </p:cNvPr>
          <p:cNvSpPr txBox="1"/>
          <p:nvPr/>
        </p:nvSpPr>
        <p:spPr>
          <a:xfrm>
            <a:off x="932154" y="5531984"/>
            <a:ext cx="9309695"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v"/>
              <a:defRPr b="1">
                <a:solidFill>
                  <a:srgbClr val="7030A0"/>
                </a:solidFill>
              </a:defRPr>
            </a:lvl1pPr>
          </a:lstStyle>
          <a:p>
            <a:r>
              <a:rPr lang="fr-FR" dirty="0"/>
              <a:t>Mettre en œuvre, piloter et mettre à jour régulièrement son plan d’actions</a:t>
            </a:r>
          </a:p>
        </p:txBody>
      </p:sp>
      <p:sp>
        <p:nvSpPr>
          <p:cNvPr id="8" name="ZoneTexte 7">
            <a:extLst>
              <a:ext uri="{FF2B5EF4-FFF2-40B4-BE49-F238E27FC236}">
                <a16:creationId xmlns:a16="http://schemas.microsoft.com/office/drawing/2014/main" id="{B88777F7-C54D-4E02-9711-152B73FCD3CB}"/>
              </a:ext>
            </a:extLst>
          </p:cNvPr>
          <p:cNvSpPr txBox="1"/>
          <p:nvPr/>
        </p:nvSpPr>
        <p:spPr>
          <a:xfrm>
            <a:off x="772358" y="1229639"/>
            <a:ext cx="4660776" cy="369332"/>
          </a:xfrm>
          <a:prstGeom prst="rect">
            <a:avLst/>
          </a:prstGeom>
          <a:noFill/>
        </p:spPr>
        <p:txBody>
          <a:bodyPr wrap="square" rtlCol="0">
            <a:spAutoFit/>
          </a:bodyPr>
          <a:lstStyle/>
          <a:p>
            <a:pPr marL="285750" indent="-285750">
              <a:buFont typeface="Wingdings" panose="05000000000000000000" pitchFamily="2" charset="2"/>
              <a:buChar char="v"/>
            </a:pPr>
            <a:r>
              <a:rPr lang="fr-FR" b="1" dirty="0">
                <a:solidFill>
                  <a:srgbClr val="7030A0"/>
                </a:solidFill>
              </a:rPr>
              <a:t>Prioriser les enjeux</a:t>
            </a:r>
          </a:p>
        </p:txBody>
      </p:sp>
      <p:sp>
        <p:nvSpPr>
          <p:cNvPr id="9" name="ZoneTexte 8">
            <a:extLst>
              <a:ext uri="{FF2B5EF4-FFF2-40B4-BE49-F238E27FC236}">
                <a16:creationId xmlns:a16="http://schemas.microsoft.com/office/drawing/2014/main" id="{75B0F0C5-1418-45DD-9A03-03979B5619EC}"/>
              </a:ext>
            </a:extLst>
          </p:cNvPr>
          <p:cNvSpPr txBox="1"/>
          <p:nvPr/>
        </p:nvSpPr>
        <p:spPr>
          <a:xfrm>
            <a:off x="772358" y="1670560"/>
            <a:ext cx="9288958"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v"/>
              <a:defRPr b="1">
                <a:solidFill>
                  <a:srgbClr val="7030A0"/>
                </a:solidFill>
              </a:defRPr>
            </a:lvl1pPr>
          </a:lstStyle>
          <a:p>
            <a:r>
              <a:rPr lang="fr-FR" dirty="0"/>
              <a:t>Elaborer un plan d’actions par enjeu avec les ressources affectés et l’échéancier</a:t>
            </a:r>
          </a:p>
        </p:txBody>
      </p:sp>
    </p:spTree>
    <p:extLst>
      <p:ext uri="{BB962C8B-B14F-4D97-AF65-F5344CB8AC3E}">
        <p14:creationId xmlns:p14="http://schemas.microsoft.com/office/powerpoint/2010/main" val="252742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657053" y="215063"/>
            <a:ext cx="8596668" cy="1320800"/>
          </a:xfrm>
        </p:spPr>
        <p:txBody>
          <a:bodyPr/>
          <a:lstStyle/>
          <a:p>
            <a:r>
              <a:rPr lang="fr-FR" b="1" dirty="0"/>
              <a:t>Communication</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4" name="ZoneTexte 3">
            <a:extLst>
              <a:ext uri="{FF2B5EF4-FFF2-40B4-BE49-F238E27FC236}">
                <a16:creationId xmlns:a16="http://schemas.microsoft.com/office/drawing/2014/main" id="{D7A01D18-4D20-4054-9F52-555DDC1A2353}"/>
              </a:ext>
            </a:extLst>
          </p:cNvPr>
          <p:cNvSpPr txBox="1"/>
          <p:nvPr/>
        </p:nvSpPr>
        <p:spPr>
          <a:xfrm>
            <a:off x="721718" y="3472350"/>
            <a:ext cx="6837615" cy="1015663"/>
          </a:xfrm>
          <a:prstGeom prst="rect">
            <a:avLst/>
          </a:prstGeom>
          <a:noFill/>
        </p:spPr>
        <p:txBody>
          <a:bodyPr wrap="square" rtlCol="0">
            <a:spAutoFit/>
          </a:bodyPr>
          <a:lstStyle>
            <a:defPPr>
              <a:defRPr lang="en-US"/>
            </a:defPPr>
            <a:lvl1pPr marL="342900" indent="-342900">
              <a:buFont typeface="Wingdings" panose="05000000000000000000" pitchFamily="2" charset="2"/>
              <a:buChar char="ü"/>
              <a:defRPr sz="2000" b="1">
                <a:solidFill>
                  <a:srgbClr val="7030A0"/>
                </a:solidFill>
              </a:defRPr>
            </a:lvl1pPr>
          </a:lstStyle>
          <a:p>
            <a:r>
              <a:rPr lang="fr-FR" dirty="0"/>
              <a:t>Cibler votre communication : parties prenantes internes,  externes et distantes en utilisant les médias appropriés : newsletters, réseaux sociaux… </a:t>
            </a:r>
          </a:p>
        </p:txBody>
      </p:sp>
      <p:sp>
        <p:nvSpPr>
          <p:cNvPr id="5" name="ZoneTexte 4">
            <a:extLst>
              <a:ext uri="{FF2B5EF4-FFF2-40B4-BE49-F238E27FC236}">
                <a16:creationId xmlns:a16="http://schemas.microsoft.com/office/drawing/2014/main" id="{D5920643-0BD8-4C81-8873-2EF340FD0A88}"/>
              </a:ext>
            </a:extLst>
          </p:cNvPr>
          <p:cNvSpPr txBox="1"/>
          <p:nvPr/>
        </p:nvSpPr>
        <p:spPr>
          <a:xfrm>
            <a:off x="723762" y="1580568"/>
            <a:ext cx="7014840" cy="400110"/>
          </a:xfrm>
          <a:prstGeom prst="rect">
            <a:avLst/>
          </a:prstGeom>
          <a:noFill/>
        </p:spPr>
        <p:txBody>
          <a:bodyPr wrap="square" rtlCol="0">
            <a:spAutoFit/>
          </a:bodyPr>
          <a:lstStyle>
            <a:defPPr>
              <a:defRPr lang="en-US"/>
            </a:defPPr>
            <a:lvl1pPr>
              <a:defRPr sz="2000" b="1">
                <a:solidFill>
                  <a:srgbClr val="7030A0"/>
                </a:solidFill>
              </a:defRPr>
            </a:lvl1pPr>
          </a:lstStyle>
          <a:p>
            <a:pPr marL="342900" indent="-342900">
              <a:buFont typeface="Wingdings" panose="05000000000000000000" pitchFamily="2" charset="2"/>
              <a:buChar char="ü"/>
            </a:pPr>
            <a:r>
              <a:rPr lang="fr-FR" dirty="0"/>
              <a:t>Elaborer une charte RSE : vision, missions, objectifs</a:t>
            </a:r>
          </a:p>
        </p:txBody>
      </p:sp>
      <p:sp>
        <p:nvSpPr>
          <p:cNvPr id="9" name="ZoneTexte 8">
            <a:extLst>
              <a:ext uri="{FF2B5EF4-FFF2-40B4-BE49-F238E27FC236}">
                <a16:creationId xmlns:a16="http://schemas.microsoft.com/office/drawing/2014/main" id="{4695E928-8653-4189-9AFE-8D5C2F5E36EF}"/>
              </a:ext>
            </a:extLst>
          </p:cNvPr>
          <p:cNvSpPr txBox="1"/>
          <p:nvPr/>
        </p:nvSpPr>
        <p:spPr>
          <a:xfrm>
            <a:off x="721718" y="5183414"/>
            <a:ext cx="7744287" cy="400110"/>
          </a:xfrm>
          <a:prstGeom prst="rect">
            <a:avLst/>
          </a:prstGeom>
          <a:noFill/>
        </p:spPr>
        <p:txBody>
          <a:bodyPr wrap="square" rtlCol="0">
            <a:spAutoFit/>
          </a:bodyPr>
          <a:lstStyle>
            <a:defPPr>
              <a:defRPr lang="en-US"/>
            </a:defPPr>
            <a:lvl1pPr marL="342900" indent="-342900">
              <a:buFont typeface="Wingdings" panose="05000000000000000000" pitchFamily="2" charset="2"/>
              <a:buChar char="ü"/>
              <a:defRPr sz="2000" b="1">
                <a:solidFill>
                  <a:srgbClr val="7030A0"/>
                </a:solidFill>
              </a:defRPr>
            </a:lvl1pPr>
          </a:lstStyle>
          <a:p>
            <a:r>
              <a:rPr lang="fr-FR" dirty="0"/>
              <a:t>S’engager dans une démarche de labellisation</a:t>
            </a:r>
          </a:p>
        </p:txBody>
      </p:sp>
      <p:sp>
        <p:nvSpPr>
          <p:cNvPr id="10" name="ZoneTexte 9">
            <a:extLst>
              <a:ext uri="{FF2B5EF4-FFF2-40B4-BE49-F238E27FC236}">
                <a16:creationId xmlns:a16="http://schemas.microsoft.com/office/drawing/2014/main" id="{BD37F05B-4576-49E1-B98B-52E35F775B99}"/>
              </a:ext>
            </a:extLst>
          </p:cNvPr>
          <p:cNvSpPr txBox="1"/>
          <p:nvPr/>
        </p:nvSpPr>
        <p:spPr>
          <a:xfrm>
            <a:off x="721718" y="2361649"/>
            <a:ext cx="6336030" cy="1015663"/>
          </a:xfrm>
          <a:prstGeom prst="rect">
            <a:avLst/>
          </a:prstGeom>
          <a:noFill/>
        </p:spPr>
        <p:txBody>
          <a:bodyPr wrap="square" rtlCol="0">
            <a:spAutoFit/>
          </a:bodyPr>
          <a:lstStyle>
            <a:defPPr>
              <a:defRPr lang="en-US"/>
            </a:defPPr>
            <a:lvl1pPr marL="342900" indent="-342900">
              <a:buFont typeface="Wingdings" panose="05000000000000000000" pitchFamily="2" charset="2"/>
              <a:buChar char="ü"/>
              <a:defRPr sz="2000" b="1">
                <a:solidFill>
                  <a:srgbClr val="7030A0"/>
                </a:solidFill>
              </a:defRPr>
            </a:lvl1pPr>
          </a:lstStyle>
          <a:p>
            <a:r>
              <a:rPr lang="fr-FR" dirty="0"/>
              <a:t>Définir vos objectifs : améliorer votre marque employeur, attirer les investisseurs, fidéliser les clients…</a:t>
            </a:r>
          </a:p>
        </p:txBody>
      </p:sp>
      <p:sp>
        <p:nvSpPr>
          <p:cNvPr id="11" name="ZoneTexte 10">
            <a:extLst>
              <a:ext uri="{FF2B5EF4-FFF2-40B4-BE49-F238E27FC236}">
                <a16:creationId xmlns:a16="http://schemas.microsoft.com/office/drawing/2014/main" id="{C5C009F9-AB1C-47FB-9A0E-C9DAE7AEC7FD}"/>
              </a:ext>
            </a:extLst>
          </p:cNvPr>
          <p:cNvSpPr txBox="1"/>
          <p:nvPr/>
        </p:nvSpPr>
        <p:spPr>
          <a:xfrm>
            <a:off x="721718" y="4613127"/>
            <a:ext cx="8213654" cy="400110"/>
          </a:xfrm>
          <a:prstGeom prst="rect">
            <a:avLst/>
          </a:prstGeom>
          <a:noFill/>
        </p:spPr>
        <p:txBody>
          <a:bodyPr wrap="square" rtlCol="0">
            <a:spAutoFit/>
          </a:bodyPr>
          <a:lstStyle>
            <a:defPPr>
              <a:defRPr lang="en-US"/>
            </a:defPPr>
            <a:lvl1pPr marL="342900" indent="-342900">
              <a:buFont typeface="Wingdings" panose="05000000000000000000" pitchFamily="2" charset="2"/>
              <a:buChar char="ü"/>
              <a:defRPr sz="2000" b="1">
                <a:solidFill>
                  <a:srgbClr val="7030A0"/>
                </a:solidFill>
              </a:defRPr>
            </a:lvl1pPr>
          </a:lstStyle>
          <a:p>
            <a:r>
              <a:rPr lang="fr-FR" dirty="0"/>
              <a:t> </a:t>
            </a:r>
            <a:r>
              <a:rPr lang="fr-FR" dirty="0" err="1"/>
              <a:t>Etre</a:t>
            </a:r>
            <a:r>
              <a:rPr lang="fr-FR" dirty="0"/>
              <a:t> concret et éviter les green/social/</a:t>
            </a:r>
            <a:r>
              <a:rPr lang="fr-FR" dirty="0" err="1"/>
              <a:t>purpose</a:t>
            </a:r>
            <a:r>
              <a:rPr lang="fr-FR" dirty="0"/>
              <a:t> </a:t>
            </a:r>
            <a:r>
              <a:rPr lang="fr-FR" dirty="0" err="1"/>
              <a:t>washing</a:t>
            </a:r>
            <a:endParaRPr lang="fr-FR" dirty="0"/>
          </a:p>
        </p:txBody>
      </p:sp>
      <p:pic>
        <p:nvPicPr>
          <p:cNvPr id="12" name="Image 11">
            <a:extLst>
              <a:ext uri="{FF2B5EF4-FFF2-40B4-BE49-F238E27FC236}">
                <a16:creationId xmlns:a16="http://schemas.microsoft.com/office/drawing/2014/main" id="{172B5E57-0A86-4FDF-A32D-4C30CB0150E7}"/>
              </a:ext>
            </a:extLst>
          </p:cNvPr>
          <p:cNvPicPr>
            <a:picLocks noChangeAspect="1"/>
          </p:cNvPicPr>
          <p:nvPr/>
        </p:nvPicPr>
        <p:blipFill>
          <a:blip r:embed="rId3"/>
          <a:stretch>
            <a:fillRect/>
          </a:stretch>
        </p:blipFill>
        <p:spPr>
          <a:xfrm>
            <a:off x="7960819" y="1371326"/>
            <a:ext cx="4050669" cy="3034092"/>
          </a:xfrm>
          <a:prstGeom prst="rect">
            <a:avLst/>
          </a:prstGeom>
        </p:spPr>
      </p:pic>
    </p:spTree>
    <p:extLst>
      <p:ext uri="{BB962C8B-B14F-4D97-AF65-F5344CB8AC3E}">
        <p14:creationId xmlns:p14="http://schemas.microsoft.com/office/powerpoint/2010/main" val="202571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852362" y="160337"/>
            <a:ext cx="8596668" cy="1320800"/>
          </a:xfrm>
        </p:spPr>
        <p:txBody>
          <a:bodyPr/>
          <a:lstStyle/>
          <a:p>
            <a:r>
              <a:rPr lang="fr-FR" b="1" dirty="0"/>
              <a:t>Les labels RSE</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pic>
        <p:nvPicPr>
          <p:cNvPr id="7" name="Image 6">
            <a:extLst>
              <a:ext uri="{FF2B5EF4-FFF2-40B4-BE49-F238E27FC236}">
                <a16:creationId xmlns:a16="http://schemas.microsoft.com/office/drawing/2014/main" id="{64A566AC-7B4D-458D-8C9F-2BD805BF1FAC}"/>
              </a:ext>
            </a:extLst>
          </p:cNvPr>
          <p:cNvPicPr>
            <a:picLocks noChangeAspect="1"/>
          </p:cNvPicPr>
          <p:nvPr/>
        </p:nvPicPr>
        <p:blipFill>
          <a:blip r:embed="rId3"/>
          <a:stretch>
            <a:fillRect/>
          </a:stretch>
        </p:blipFill>
        <p:spPr>
          <a:xfrm>
            <a:off x="831535" y="1318574"/>
            <a:ext cx="10319928" cy="4220851"/>
          </a:xfrm>
          <a:prstGeom prst="rect">
            <a:avLst/>
          </a:prstGeom>
        </p:spPr>
      </p:pic>
      <p:sp>
        <p:nvSpPr>
          <p:cNvPr id="4" name="ZoneTexte 3">
            <a:extLst>
              <a:ext uri="{FF2B5EF4-FFF2-40B4-BE49-F238E27FC236}">
                <a16:creationId xmlns:a16="http://schemas.microsoft.com/office/drawing/2014/main" id="{7F9288EF-3436-4CBC-A832-EA99424A3006}"/>
              </a:ext>
            </a:extLst>
          </p:cNvPr>
          <p:cNvSpPr txBox="1"/>
          <p:nvPr/>
        </p:nvSpPr>
        <p:spPr>
          <a:xfrm>
            <a:off x="3986075" y="5779364"/>
            <a:ext cx="6649374" cy="461665"/>
          </a:xfrm>
          <a:prstGeom prst="rect">
            <a:avLst/>
          </a:prstGeom>
          <a:noFill/>
        </p:spPr>
        <p:txBody>
          <a:bodyPr wrap="square" rtlCol="0">
            <a:spAutoFit/>
          </a:bodyPr>
          <a:lstStyle/>
          <a:p>
            <a:r>
              <a:rPr lang="fr-FR" sz="2400" b="1" dirty="0">
                <a:solidFill>
                  <a:srgbClr val="FF0000"/>
                </a:solidFill>
              </a:rPr>
              <a:t>2 % d’entreprises labellisées RSE en France</a:t>
            </a:r>
          </a:p>
        </p:txBody>
      </p:sp>
    </p:spTree>
    <p:extLst>
      <p:ext uri="{BB962C8B-B14F-4D97-AF65-F5344CB8AC3E}">
        <p14:creationId xmlns:p14="http://schemas.microsoft.com/office/powerpoint/2010/main" val="320522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E60BC-1A0C-4F2C-A831-594461A345FD}"/>
              </a:ext>
            </a:extLst>
          </p:cNvPr>
          <p:cNvSpPr>
            <a:spLocks noGrp="1"/>
          </p:cNvSpPr>
          <p:nvPr>
            <p:ph type="title"/>
          </p:nvPr>
        </p:nvSpPr>
        <p:spPr>
          <a:xfrm>
            <a:off x="2701971" y="156839"/>
            <a:ext cx="8596668" cy="1320800"/>
          </a:xfrm>
        </p:spPr>
        <p:txBody>
          <a:bodyPr/>
          <a:lstStyle/>
          <a:p>
            <a:r>
              <a:rPr lang="fr-FR" b="1" dirty="0"/>
              <a:t>Les labels RSE</a:t>
            </a:r>
          </a:p>
        </p:txBody>
      </p:sp>
      <p:pic>
        <p:nvPicPr>
          <p:cNvPr id="5" name="Image 4">
            <a:extLst>
              <a:ext uri="{FF2B5EF4-FFF2-40B4-BE49-F238E27FC236}">
                <a16:creationId xmlns:a16="http://schemas.microsoft.com/office/drawing/2014/main" id="{DC5BB04A-A9C1-4DE2-BD04-2608D9EB6FB3}"/>
              </a:ext>
            </a:extLst>
          </p:cNvPr>
          <p:cNvPicPr>
            <a:picLocks noChangeAspect="1"/>
          </p:cNvPicPr>
          <p:nvPr/>
        </p:nvPicPr>
        <p:blipFill>
          <a:blip r:embed="rId2"/>
          <a:stretch>
            <a:fillRect/>
          </a:stretch>
        </p:blipFill>
        <p:spPr>
          <a:xfrm>
            <a:off x="580169" y="6213439"/>
            <a:ext cx="2420322" cy="487722"/>
          </a:xfrm>
          <a:prstGeom prst="rect">
            <a:avLst/>
          </a:prstGeom>
        </p:spPr>
      </p:pic>
      <p:pic>
        <p:nvPicPr>
          <p:cNvPr id="14" name="Espace réservé du contenu 13">
            <a:extLst>
              <a:ext uri="{FF2B5EF4-FFF2-40B4-BE49-F238E27FC236}">
                <a16:creationId xmlns:a16="http://schemas.microsoft.com/office/drawing/2014/main" id="{2CAD5030-0D91-4194-8A59-6C73F8E2562E}"/>
              </a:ext>
            </a:extLst>
          </p:cNvPr>
          <p:cNvPicPr>
            <a:picLocks noGrp="1" noChangeAspect="1"/>
          </p:cNvPicPr>
          <p:nvPr>
            <p:ph idx="1"/>
          </p:nvPr>
        </p:nvPicPr>
        <p:blipFill>
          <a:blip r:embed="rId3"/>
          <a:stretch>
            <a:fillRect/>
          </a:stretch>
        </p:blipFill>
        <p:spPr>
          <a:xfrm>
            <a:off x="0" y="1067217"/>
            <a:ext cx="10770639" cy="5018320"/>
          </a:xfrm>
        </p:spPr>
      </p:pic>
    </p:spTree>
    <p:extLst>
      <p:ext uri="{BB962C8B-B14F-4D97-AF65-F5344CB8AC3E}">
        <p14:creationId xmlns:p14="http://schemas.microsoft.com/office/powerpoint/2010/main" val="718349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A0D2B80C-00D5-42CA-80CD-221555180CBD}"/>
              </a:ext>
            </a:extLst>
          </p:cNvPr>
          <p:cNvSpPr txBox="1">
            <a:spLocks/>
          </p:cNvSpPr>
          <p:nvPr/>
        </p:nvSpPr>
        <p:spPr>
          <a:xfrm>
            <a:off x="447042" y="98205"/>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Les labels RSE</a:t>
            </a:r>
          </a:p>
        </p:txBody>
      </p:sp>
      <p:pic>
        <p:nvPicPr>
          <p:cNvPr id="15" name="Image 14">
            <a:extLst>
              <a:ext uri="{FF2B5EF4-FFF2-40B4-BE49-F238E27FC236}">
                <a16:creationId xmlns:a16="http://schemas.microsoft.com/office/drawing/2014/main" id="{12EDD564-2AD4-490A-8E7A-AE7613DF2A44}"/>
              </a:ext>
            </a:extLst>
          </p:cNvPr>
          <p:cNvPicPr>
            <a:picLocks noChangeAspect="1"/>
          </p:cNvPicPr>
          <p:nvPr/>
        </p:nvPicPr>
        <p:blipFill>
          <a:blip r:embed="rId2"/>
          <a:stretch>
            <a:fillRect/>
          </a:stretch>
        </p:blipFill>
        <p:spPr>
          <a:xfrm>
            <a:off x="624557" y="6370278"/>
            <a:ext cx="2420322" cy="487722"/>
          </a:xfrm>
          <a:prstGeom prst="rect">
            <a:avLst/>
          </a:prstGeom>
        </p:spPr>
      </p:pic>
      <p:pic>
        <p:nvPicPr>
          <p:cNvPr id="5" name="Image 4">
            <a:extLst>
              <a:ext uri="{FF2B5EF4-FFF2-40B4-BE49-F238E27FC236}">
                <a16:creationId xmlns:a16="http://schemas.microsoft.com/office/drawing/2014/main" id="{3B83ADC1-3905-47C0-BC6B-E140431D9AED}"/>
              </a:ext>
            </a:extLst>
          </p:cNvPr>
          <p:cNvPicPr>
            <a:picLocks noChangeAspect="1"/>
          </p:cNvPicPr>
          <p:nvPr/>
        </p:nvPicPr>
        <p:blipFill>
          <a:blip r:embed="rId3"/>
          <a:stretch>
            <a:fillRect/>
          </a:stretch>
        </p:blipFill>
        <p:spPr>
          <a:xfrm>
            <a:off x="3044879" y="735845"/>
            <a:ext cx="5420080" cy="5634433"/>
          </a:xfrm>
          <a:prstGeom prst="rect">
            <a:avLst/>
          </a:prstGeom>
        </p:spPr>
      </p:pic>
    </p:spTree>
    <p:extLst>
      <p:ext uri="{BB962C8B-B14F-4D97-AF65-F5344CB8AC3E}">
        <p14:creationId xmlns:p14="http://schemas.microsoft.com/office/powerpoint/2010/main" val="40399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626124" y="1815096"/>
            <a:ext cx="7963441" cy="4645568"/>
            <a:chOff x="-163134" y="57150"/>
            <a:chExt cx="15926882" cy="9282994"/>
          </a:xfrm>
        </p:grpSpPr>
        <p:sp>
          <p:nvSpPr>
            <p:cNvPr id="3" name="Freeform 3"/>
            <p:cNvSpPr/>
            <p:nvPr/>
          </p:nvSpPr>
          <p:spPr>
            <a:xfrm>
              <a:off x="57150" y="57150"/>
              <a:ext cx="15706598" cy="9071229"/>
            </a:xfrm>
            <a:custGeom>
              <a:avLst/>
              <a:gdLst/>
              <a:ahLst/>
              <a:cxnLst/>
              <a:rect l="l" t="t" r="r" b="b"/>
              <a:pathLst>
                <a:path w="15706598" h="9071229">
                  <a:moveTo>
                    <a:pt x="0" y="4535551"/>
                  </a:moveTo>
                  <a:cubicBezTo>
                    <a:pt x="0" y="2030603"/>
                    <a:pt x="3516122" y="0"/>
                    <a:pt x="7853299" y="0"/>
                  </a:cubicBezTo>
                  <a:cubicBezTo>
                    <a:pt x="12190476" y="0"/>
                    <a:pt x="15706598" y="2030603"/>
                    <a:pt x="15706598" y="4535551"/>
                  </a:cubicBezTo>
                  <a:cubicBezTo>
                    <a:pt x="15706598" y="7040499"/>
                    <a:pt x="12190603" y="9071229"/>
                    <a:pt x="7853299" y="9071229"/>
                  </a:cubicBezTo>
                  <a:cubicBezTo>
                    <a:pt x="3515995" y="9071229"/>
                    <a:pt x="0" y="7040499"/>
                    <a:pt x="0" y="4535551"/>
                  </a:cubicBezTo>
                  <a:close/>
                </a:path>
              </a:pathLst>
            </a:custGeom>
            <a:solidFill>
              <a:srgbClr val="FFFFFF"/>
            </a:solidFill>
          </p:spPr>
        </p:sp>
        <p:sp>
          <p:nvSpPr>
            <p:cNvPr id="4" name="Freeform 4"/>
            <p:cNvSpPr/>
            <p:nvPr/>
          </p:nvSpPr>
          <p:spPr>
            <a:xfrm>
              <a:off x="-163134" y="154614"/>
              <a:ext cx="15820898" cy="9185530"/>
            </a:xfrm>
            <a:custGeom>
              <a:avLst/>
              <a:gdLst/>
              <a:ahLst/>
              <a:cxnLst/>
              <a:rect l="l" t="t" r="r" b="b"/>
              <a:pathLst>
                <a:path w="15820898" h="9185529">
                  <a:moveTo>
                    <a:pt x="0" y="4592701"/>
                  </a:moveTo>
                  <a:cubicBezTo>
                    <a:pt x="0" y="2032000"/>
                    <a:pt x="3573145" y="0"/>
                    <a:pt x="7910449" y="0"/>
                  </a:cubicBezTo>
                  <a:lnTo>
                    <a:pt x="7910449" y="57150"/>
                  </a:lnTo>
                  <a:lnTo>
                    <a:pt x="7910449" y="114300"/>
                  </a:lnTo>
                  <a:lnTo>
                    <a:pt x="7910449" y="57150"/>
                  </a:lnTo>
                  <a:lnTo>
                    <a:pt x="7910449" y="0"/>
                  </a:lnTo>
                  <a:cubicBezTo>
                    <a:pt x="12247753" y="0"/>
                    <a:pt x="15820898" y="2032000"/>
                    <a:pt x="15820898" y="4592701"/>
                  </a:cubicBezTo>
                  <a:lnTo>
                    <a:pt x="15763748" y="4592701"/>
                  </a:lnTo>
                  <a:lnTo>
                    <a:pt x="15820898" y="4592701"/>
                  </a:lnTo>
                  <a:cubicBezTo>
                    <a:pt x="15820898" y="7153402"/>
                    <a:pt x="12247753" y="9185402"/>
                    <a:pt x="7910449" y="9185402"/>
                  </a:cubicBezTo>
                  <a:lnTo>
                    <a:pt x="7910449" y="9128252"/>
                  </a:lnTo>
                  <a:lnTo>
                    <a:pt x="7910449" y="9185402"/>
                  </a:lnTo>
                  <a:cubicBezTo>
                    <a:pt x="3573145" y="9185529"/>
                    <a:pt x="0" y="7153529"/>
                    <a:pt x="0" y="4592701"/>
                  </a:cubicBezTo>
                  <a:lnTo>
                    <a:pt x="57150" y="4592701"/>
                  </a:lnTo>
                  <a:lnTo>
                    <a:pt x="114300" y="4592701"/>
                  </a:lnTo>
                  <a:lnTo>
                    <a:pt x="57150" y="4592701"/>
                  </a:lnTo>
                  <a:lnTo>
                    <a:pt x="0" y="4592701"/>
                  </a:lnTo>
                  <a:moveTo>
                    <a:pt x="114300" y="4592701"/>
                  </a:moveTo>
                  <a:cubicBezTo>
                    <a:pt x="114300" y="4624324"/>
                    <a:pt x="88773" y="4649851"/>
                    <a:pt x="57150" y="4649851"/>
                  </a:cubicBezTo>
                  <a:cubicBezTo>
                    <a:pt x="25527" y="4649851"/>
                    <a:pt x="0" y="4624324"/>
                    <a:pt x="0" y="4592701"/>
                  </a:cubicBezTo>
                  <a:cubicBezTo>
                    <a:pt x="0" y="4561078"/>
                    <a:pt x="25527" y="4535551"/>
                    <a:pt x="57150" y="4535551"/>
                  </a:cubicBezTo>
                  <a:cubicBezTo>
                    <a:pt x="88773" y="4535551"/>
                    <a:pt x="114300" y="4561078"/>
                    <a:pt x="114300" y="4592701"/>
                  </a:cubicBezTo>
                  <a:cubicBezTo>
                    <a:pt x="114300" y="7041896"/>
                    <a:pt x="3573272" y="9071229"/>
                    <a:pt x="7910449" y="9071229"/>
                  </a:cubicBezTo>
                  <a:cubicBezTo>
                    <a:pt x="12247626" y="9071229"/>
                    <a:pt x="15706598" y="7041897"/>
                    <a:pt x="15706598" y="4592828"/>
                  </a:cubicBezTo>
                  <a:cubicBezTo>
                    <a:pt x="15706598" y="2143760"/>
                    <a:pt x="12247753" y="114300"/>
                    <a:pt x="7910449" y="114300"/>
                  </a:cubicBezTo>
                  <a:cubicBezTo>
                    <a:pt x="7878826" y="114300"/>
                    <a:pt x="7853299" y="88773"/>
                    <a:pt x="7853299" y="57150"/>
                  </a:cubicBezTo>
                  <a:cubicBezTo>
                    <a:pt x="7853299" y="25527"/>
                    <a:pt x="7878826" y="0"/>
                    <a:pt x="7910449" y="0"/>
                  </a:cubicBezTo>
                  <a:cubicBezTo>
                    <a:pt x="7942072" y="0"/>
                    <a:pt x="7967599" y="25527"/>
                    <a:pt x="7967599" y="57150"/>
                  </a:cubicBezTo>
                  <a:cubicBezTo>
                    <a:pt x="7967599" y="88773"/>
                    <a:pt x="7942072" y="114300"/>
                    <a:pt x="7910449" y="114300"/>
                  </a:cubicBezTo>
                  <a:cubicBezTo>
                    <a:pt x="3573272" y="114300"/>
                    <a:pt x="114300" y="2143633"/>
                    <a:pt x="114300" y="4592701"/>
                  </a:cubicBezTo>
                  <a:close/>
                </a:path>
              </a:pathLst>
            </a:custGeom>
            <a:solidFill>
              <a:srgbClr val="4472C4"/>
            </a:solidFill>
          </p:spPr>
        </p:sp>
      </p:grpSp>
      <p:sp>
        <p:nvSpPr>
          <p:cNvPr id="5" name="TextBox 5"/>
          <p:cNvSpPr txBox="1"/>
          <p:nvPr/>
        </p:nvSpPr>
        <p:spPr>
          <a:xfrm>
            <a:off x="540951" y="202196"/>
            <a:ext cx="11827423" cy="567656"/>
          </a:xfrm>
          <a:prstGeom prst="rect">
            <a:avLst/>
          </a:prstGeom>
        </p:spPr>
        <p:txBody>
          <a:bodyPr lIns="0" tIns="0" rIns="0" bIns="0" rtlCol="0" anchor="t">
            <a:spAutoFit/>
          </a:bodyPr>
          <a:lstStyle>
            <a:defPPr>
              <a:defRPr lang="en-US"/>
            </a:defPPr>
            <a:lvl1pPr algn="ctr">
              <a:lnSpc>
                <a:spcPts val="4752"/>
              </a:lnSpc>
              <a:defRPr sz="3600" b="1" spc="-175">
                <a:solidFill>
                  <a:schemeClr val="accent1">
                    <a:lumMod val="75000"/>
                  </a:schemeClr>
                </a:solidFill>
                <a:latin typeface="+mj-lt"/>
              </a:defRPr>
            </a:lvl1pPr>
          </a:lstStyle>
          <a:p>
            <a:pPr marR="0" lvl="0" indent="0" algn="l" fontAlgn="auto">
              <a:lnSpc>
                <a:spcPts val="4752"/>
              </a:lnSpc>
              <a:spcBef>
                <a:spcPct val="0"/>
              </a:spcBef>
              <a:spcAft>
                <a:spcPts val="0"/>
              </a:spcAft>
              <a:buClrTx/>
              <a:buSzTx/>
              <a:tabLst/>
              <a:defRPr/>
            </a:pPr>
            <a:r>
              <a:rPr lang="en-US" sz="3200" dirty="0">
                <a:solidFill>
                  <a:schemeClr val="accent1"/>
                </a:solidFill>
                <a:ea typeface="+mj-ea"/>
                <a:cs typeface="+mj-cs"/>
              </a:rPr>
              <a:t>Un </a:t>
            </a:r>
            <a:r>
              <a:rPr lang="en-US" sz="3200" dirty="0" err="1">
                <a:solidFill>
                  <a:schemeClr val="accent1"/>
                </a:solidFill>
                <a:ea typeface="+mj-ea"/>
                <a:cs typeface="+mj-cs"/>
              </a:rPr>
              <a:t>changement</a:t>
            </a:r>
            <a:r>
              <a:rPr lang="en-US" sz="3200" dirty="0">
                <a:solidFill>
                  <a:schemeClr val="accent1"/>
                </a:solidFill>
                <a:ea typeface="+mj-ea"/>
                <a:cs typeface="+mj-cs"/>
              </a:rPr>
              <a:t> de </a:t>
            </a:r>
            <a:r>
              <a:rPr lang="en-US" sz="3200" dirty="0" err="1">
                <a:solidFill>
                  <a:schemeClr val="accent1"/>
                </a:solidFill>
                <a:ea typeface="+mj-ea"/>
                <a:cs typeface="+mj-cs"/>
              </a:rPr>
              <a:t>paradigme</a:t>
            </a:r>
            <a:r>
              <a:rPr lang="en-US" sz="3200" dirty="0">
                <a:solidFill>
                  <a:schemeClr val="accent1"/>
                </a:solidFill>
                <a:ea typeface="+mj-ea"/>
                <a:cs typeface="+mj-cs"/>
              </a:rPr>
              <a:t> pour les </a:t>
            </a:r>
            <a:r>
              <a:rPr lang="en-US" sz="3200" dirty="0" err="1">
                <a:solidFill>
                  <a:schemeClr val="accent1"/>
                </a:solidFill>
                <a:ea typeface="+mj-ea"/>
                <a:cs typeface="+mj-cs"/>
              </a:rPr>
              <a:t>entreprises</a:t>
            </a:r>
            <a:endParaRPr lang="en-US" sz="3200" dirty="0">
              <a:solidFill>
                <a:schemeClr val="accent1"/>
              </a:solidFill>
              <a:ea typeface="+mj-ea"/>
              <a:cs typeface="+mj-cs"/>
            </a:endParaRPr>
          </a:p>
        </p:txBody>
      </p:sp>
      <p:pic>
        <p:nvPicPr>
          <p:cNvPr id="6" name="Picture 6"/>
          <p:cNvPicPr>
            <a:picLocks noChangeAspect="1"/>
          </p:cNvPicPr>
          <p:nvPr/>
        </p:nvPicPr>
        <p:blipFill>
          <a:blip r:embed="rId2"/>
          <a:srcRect/>
          <a:stretch>
            <a:fillRect/>
          </a:stretch>
        </p:blipFill>
        <p:spPr>
          <a:xfrm>
            <a:off x="5998858" y="3646059"/>
            <a:ext cx="1172177" cy="1172177"/>
          </a:xfrm>
          <a:prstGeom prst="rect">
            <a:avLst/>
          </a:prstGeom>
        </p:spPr>
      </p:pic>
      <p:sp>
        <p:nvSpPr>
          <p:cNvPr id="7" name="TextBox 7"/>
          <p:cNvSpPr txBox="1"/>
          <p:nvPr/>
        </p:nvSpPr>
        <p:spPr>
          <a:xfrm>
            <a:off x="377007" y="1208136"/>
            <a:ext cx="5928040" cy="553357"/>
          </a:xfrm>
          <a:prstGeom prst="rect">
            <a:avLst/>
          </a:prstGeom>
        </p:spPr>
        <p:txBody>
          <a:bodyPr wrap="square"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71" normalizeH="0" baseline="0" noProof="0" dirty="0">
                <a:ln>
                  <a:noFill/>
                </a:ln>
                <a:solidFill>
                  <a:srgbClr val="00589A"/>
                </a:solidFill>
                <a:effectLst/>
                <a:uLnTx/>
                <a:uFillTx/>
                <a:latin typeface="Open Sans Bold"/>
                <a:ea typeface="+mn-ea"/>
                <a:cs typeface="+mn-cs"/>
              </a:rPr>
              <a:t>Une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entreprise</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peut</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être</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considérée</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comme</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étant</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en</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relation avec quatre </a:t>
            </a:r>
            <a:r>
              <a:rPr kumimoji="0" lang="en-US" sz="1800" b="0" i="0" u="none" strike="noStrike" kern="1200" cap="none" spc="-71" normalizeH="0" baseline="0" noProof="0" dirty="0" err="1">
                <a:ln>
                  <a:noFill/>
                </a:ln>
                <a:solidFill>
                  <a:srgbClr val="00589A"/>
                </a:solidFill>
                <a:effectLst/>
                <a:uLnTx/>
                <a:uFillTx/>
                <a:latin typeface="Open Sans Bold"/>
                <a:ea typeface="+mn-ea"/>
                <a:cs typeface="+mn-cs"/>
              </a:rPr>
              <a:t>groupes</a:t>
            </a:r>
            <a:r>
              <a:rPr kumimoji="0" lang="en-US" sz="1800" b="0" i="0" u="none" strike="noStrike" kern="1200" cap="none" spc="-71" normalizeH="0" baseline="0" noProof="0" dirty="0">
                <a:ln>
                  <a:noFill/>
                </a:ln>
                <a:solidFill>
                  <a:srgbClr val="00589A"/>
                </a:solidFill>
                <a:effectLst/>
                <a:uLnTx/>
                <a:uFillTx/>
                <a:latin typeface="Open Sans Bold"/>
                <a:ea typeface="+mn-ea"/>
                <a:cs typeface="+mn-cs"/>
              </a:rPr>
              <a:t>, quatre "C".</a:t>
            </a:r>
          </a:p>
        </p:txBody>
      </p:sp>
      <p:grpSp>
        <p:nvGrpSpPr>
          <p:cNvPr id="32" name="Groupe 31">
            <a:extLst>
              <a:ext uri="{FF2B5EF4-FFF2-40B4-BE49-F238E27FC236}">
                <a16:creationId xmlns:a16="http://schemas.microsoft.com/office/drawing/2014/main" id="{C14DDC5B-8647-4231-A1DD-49CC1E64B70C}"/>
              </a:ext>
            </a:extLst>
          </p:cNvPr>
          <p:cNvGrpSpPr/>
          <p:nvPr/>
        </p:nvGrpSpPr>
        <p:grpSpPr>
          <a:xfrm>
            <a:off x="4167142" y="3461446"/>
            <a:ext cx="2137905" cy="1402721"/>
            <a:chOff x="4167142" y="3461446"/>
            <a:chExt cx="2137905" cy="1402721"/>
          </a:xfrm>
        </p:grpSpPr>
        <p:pic>
          <p:nvPicPr>
            <p:cNvPr id="8" name="Picture 8"/>
            <p:cNvPicPr>
              <a:picLocks noChangeAspect="1"/>
            </p:cNvPicPr>
            <p:nvPr/>
          </p:nvPicPr>
          <p:blipFill>
            <a:blip r:embed="rId3"/>
            <a:srcRect/>
            <a:stretch>
              <a:fillRect/>
            </a:stretch>
          </p:blipFill>
          <p:spPr>
            <a:xfrm>
              <a:off x="4167142" y="3461446"/>
              <a:ext cx="1172177" cy="1172177"/>
            </a:xfrm>
            <a:prstGeom prst="rect">
              <a:avLst/>
            </a:prstGeom>
          </p:spPr>
        </p:pic>
        <p:sp>
          <p:nvSpPr>
            <p:cNvPr id="9" name="TextBox 9"/>
            <p:cNvSpPr txBox="1"/>
            <p:nvPr/>
          </p:nvSpPr>
          <p:spPr>
            <a:xfrm>
              <a:off x="4402858" y="4592939"/>
              <a:ext cx="1902189" cy="271228"/>
            </a:xfrm>
            <a:prstGeom prst="rect">
              <a:avLst/>
            </a:prstGeom>
          </p:spPr>
          <p:txBody>
            <a:bodyPr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71" normalizeH="0" baseline="0" noProof="0" dirty="0">
                  <a:ln>
                    <a:noFill/>
                  </a:ln>
                  <a:solidFill>
                    <a:srgbClr val="000000"/>
                  </a:solidFill>
                  <a:effectLst/>
                  <a:uLnTx/>
                  <a:uFillTx/>
                  <a:latin typeface="Open Sans"/>
                  <a:ea typeface="+mn-ea"/>
                  <a:cs typeface="+mn-cs"/>
                </a:rPr>
                <a:t>Capital</a:t>
              </a:r>
            </a:p>
          </p:txBody>
        </p:sp>
      </p:grpSp>
      <p:grpSp>
        <p:nvGrpSpPr>
          <p:cNvPr id="33" name="Groupe 32">
            <a:extLst>
              <a:ext uri="{FF2B5EF4-FFF2-40B4-BE49-F238E27FC236}">
                <a16:creationId xmlns:a16="http://schemas.microsoft.com/office/drawing/2014/main" id="{1CBA2BBA-B8A2-4F56-9F88-D4AED5728947}"/>
              </a:ext>
            </a:extLst>
          </p:cNvPr>
          <p:cNvGrpSpPr/>
          <p:nvPr/>
        </p:nvGrpSpPr>
        <p:grpSpPr>
          <a:xfrm>
            <a:off x="5888028" y="5001067"/>
            <a:ext cx="1902189" cy="1253890"/>
            <a:chOff x="5888028" y="5001067"/>
            <a:chExt cx="1902189" cy="1253890"/>
          </a:xfrm>
        </p:grpSpPr>
        <p:pic>
          <p:nvPicPr>
            <p:cNvPr id="10" name="Picture 10"/>
            <p:cNvPicPr>
              <a:picLocks noChangeAspect="1"/>
            </p:cNvPicPr>
            <p:nvPr/>
          </p:nvPicPr>
          <p:blipFill>
            <a:blip r:embed="rId4"/>
            <a:srcRect/>
            <a:stretch>
              <a:fillRect/>
            </a:stretch>
          </p:blipFill>
          <p:spPr>
            <a:xfrm>
              <a:off x="6045694" y="5001067"/>
              <a:ext cx="996518" cy="996518"/>
            </a:xfrm>
            <a:prstGeom prst="rect">
              <a:avLst/>
            </a:prstGeom>
          </p:spPr>
        </p:pic>
        <p:sp>
          <p:nvSpPr>
            <p:cNvPr id="11" name="TextBox 11"/>
            <p:cNvSpPr txBox="1"/>
            <p:nvPr/>
          </p:nvSpPr>
          <p:spPr>
            <a:xfrm>
              <a:off x="5888028" y="5983729"/>
              <a:ext cx="1902189" cy="271228"/>
            </a:xfrm>
            <a:prstGeom prst="rect">
              <a:avLst/>
            </a:prstGeom>
          </p:spPr>
          <p:txBody>
            <a:bodyPr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71" normalizeH="0" baseline="0" noProof="0" dirty="0" err="1">
                  <a:ln>
                    <a:noFill/>
                  </a:ln>
                  <a:solidFill>
                    <a:srgbClr val="000000"/>
                  </a:solidFill>
                  <a:effectLst/>
                  <a:uLnTx/>
                  <a:uFillTx/>
                  <a:latin typeface="Open Sans"/>
                  <a:ea typeface="+mn-ea"/>
                  <a:cs typeface="+mn-cs"/>
                </a:rPr>
                <a:t>Collaborateur</a:t>
              </a:r>
              <a:endParaRPr kumimoji="0" lang="en-US" sz="1800" b="0" i="0" u="none" strike="noStrike" kern="1200" cap="none" spc="-71" normalizeH="0" baseline="0" noProof="0" dirty="0">
                <a:ln>
                  <a:noFill/>
                </a:ln>
                <a:solidFill>
                  <a:srgbClr val="000000"/>
                </a:solidFill>
                <a:effectLst/>
                <a:uLnTx/>
                <a:uFillTx/>
                <a:latin typeface="Open Sans"/>
                <a:ea typeface="+mn-ea"/>
                <a:cs typeface="+mn-cs"/>
              </a:endParaRPr>
            </a:p>
          </p:txBody>
        </p:sp>
      </p:grpSp>
      <p:grpSp>
        <p:nvGrpSpPr>
          <p:cNvPr id="31" name="Groupe 30">
            <a:extLst>
              <a:ext uri="{FF2B5EF4-FFF2-40B4-BE49-F238E27FC236}">
                <a16:creationId xmlns:a16="http://schemas.microsoft.com/office/drawing/2014/main" id="{990CCFA0-6D2D-4C5B-A337-5C13AB2DD21C}"/>
              </a:ext>
            </a:extLst>
          </p:cNvPr>
          <p:cNvGrpSpPr/>
          <p:nvPr/>
        </p:nvGrpSpPr>
        <p:grpSpPr>
          <a:xfrm>
            <a:off x="7777962" y="3664042"/>
            <a:ext cx="1600098" cy="1218904"/>
            <a:chOff x="7698250" y="3661355"/>
            <a:chExt cx="1600098" cy="1218904"/>
          </a:xfrm>
        </p:grpSpPr>
        <p:sp>
          <p:nvSpPr>
            <p:cNvPr id="12" name="TextBox 12"/>
            <p:cNvSpPr txBox="1"/>
            <p:nvPr/>
          </p:nvSpPr>
          <p:spPr>
            <a:xfrm>
              <a:off x="7889126" y="4609031"/>
              <a:ext cx="1409222" cy="271228"/>
            </a:xfrm>
            <a:prstGeom prst="rect">
              <a:avLst/>
            </a:prstGeom>
          </p:spPr>
          <p:txBody>
            <a:bodyPr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71" normalizeH="0" baseline="0" noProof="0" dirty="0">
                  <a:ln>
                    <a:noFill/>
                  </a:ln>
                  <a:solidFill>
                    <a:srgbClr val="000000"/>
                  </a:solidFill>
                  <a:effectLst/>
                  <a:uLnTx/>
                  <a:uFillTx/>
                  <a:latin typeface="Open Sans"/>
                  <a:ea typeface="+mn-ea"/>
                  <a:cs typeface="+mn-cs"/>
                </a:rPr>
                <a:t>Client</a:t>
              </a:r>
            </a:p>
          </p:txBody>
        </p:sp>
        <p:pic>
          <p:nvPicPr>
            <p:cNvPr id="13" name="Picture 13"/>
            <p:cNvPicPr>
              <a:picLocks noChangeAspect="1"/>
            </p:cNvPicPr>
            <p:nvPr/>
          </p:nvPicPr>
          <p:blipFill>
            <a:blip r:embed="rId5"/>
            <a:srcRect l="9787" r="9787"/>
            <a:stretch>
              <a:fillRect/>
            </a:stretch>
          </p:blipFill>
          <p:spPr>
            <a:xfrm>
              <a:off x="7698250" y="3661355"/>
              <a:ext cx="762169" cy="947676"/>
            </a:xfrm>
            <a:prstGeom prst="rect">
              <a:avLst/>
            </a:prstGeom>
          </p:spPr>
        </p:pic>
      </p:grpSp>
      <p:grpSp>
        <p:nvGrpSpPr>
          <p:cNvPr id="30" name="Groupe 29">
            <a:extLst>
              <a:ext uri="{FF2B5EF4-FFF2-40B4-BE49-F238E27FC236}">
                <a16:creationId xmlns:a16="http://schemas.microsoft.com/office/drawing/2014/main" id="{B622F916-3921-4E2C-91D1-2D9BDD17E1E1}"/>
              </a:ext>
            </a:extLst>
          </p:cNvPr>
          <p:cNvGrpSpPr/>
          <p:nvPr/>
        </p:nvGrpSpPr>
        <p:grpSpPr>
          <a:xfrm>
            <a:off x="5964368" y="2086932"/>
            <a:ext cx="1762461" cy="1467711"/>
            <a:chOff x="5995257" y="2032733"/>
            <a:chExt cx="1762461" cy="1467711"/>
          </a:xfrm>
        </p:grpSpPr>
        <p:pic>
          <p:nvPicPr>
            <p:cNvPr id="14" name="Picture 14"/>
            <p:cNvPicPr>
              <a:picLocks noChangeAspect="1"/>
            </p:cNvPicPr>
            <p:nvPr/>
          </p:nvPicPr>
          <p:blipFill>
            <a:blip r:embed="rId6"/>
            <a:srcRect l="7967" r="7967"/>
            <a:stretch>
              <a:fillRect/>
            </a:stretch>
          </p:blipFill>
          <p:spPr>
            <a:xfrm>
              <a:off x="5995257" y="2032733"/>
              <a:ext cx="1122571" cy="1282872"/>
            </a:xfrm>
            <a:prstGeom prst="rect">
              <a:avLst/>
            </a:prstGeom>
          </p:spPr>
        </p:pic>
        <p:sp>
          <p:nvSpPr>
            <p:cNvPr id="15" name="TextBox 15"/>
            <p:cNvSpPr txBox="1"/>
            <p:nvPr/>
          </p:nvSpPr>
          <p:spPr>
            <a:xfrm>
              <a:off x="6208778" y="3229216"/>
              <a:ext cx="1548940" cy="271228"/>
            </a:xfrm>
            <a:prstGeom prst="rect">
              <a:avLst/>
            </a:prstGeom>
          </p:spPr>
          <p:txBody>
            <a:bodyPr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1800" b="0" i="0" u="none" strike="noStrike" kern="1200" cap="none" spc="-71" normalizeH="0" baseline="0" noProof="0" dirty="0" err="1">
                  <a:ln>
                    <a:noFill/>
                  </a:ln>
                  <a:solidFill>
                    <a:srgbClr val="000000"/>
                  </a:solidFill>
                  <a:effectLst/>
                  <a:uLnTx/>
                  <a:uFillTx/>
                  <a:latin typeface="Open Sans"/>
                  <a:ea typeface="+mn-ea"/>
                  <a:cs typeface="+mn-cs"/>
                </a:rPr>
                <a:t>Citoyen</a:t>
              </a:r>
              <a:endParaRPr kumimoji="0" lang="en-US" sz="1800" b="0" i="0" u="none" strike="noStrike" kern="1200" cap="none" spc="-71" normalizeH="0" baseline="0" noProof="0" dirty="0">
                <a:ln>
                  <a:noFill/>
                </a:ln>
                <a:solidFill>
                  <a:srgbClr val="000000"/>
                </a:solidFill>
                <a:effectLst/>
                <a:uLnTx/>
                <a:uFillTx/>
                <a:latin typeface="Open Sans"/>
                <a:ea typeface="+mn-ea"/>
                <a:cs typeface="+mn-cs"/>
              </a:endParaRPr>
            </a:p>
          </p:txBody>
        </p:sp>
      </p:grpSp>
      <p:sp>
        <p:nvSpPr>
          <p:cNvPr id="16" name="TextBox 16"/>
          <p:cNvSpPr txBox="1"/>
          <p:nvPr/>
        </p:nvSpPr>
        <p:spPr>
          <a:xfrm>
            <a:off x="10089367" y="1569779"/>
            <a:ext cx="1937699" cy="297646"/>
          </a:xfrm>
          <a:prstGeom prst="rect">
            <a:avLst/>
          </a:prstGeom>
        </p:spPr>
        <p:txBody>
          <a:bodyPr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2600" b="1" i="0" u="none" strike="noStrike" kern="1200" cap="none" spc="-71" normalizeH="0" baseline="0" noProof="0" dirty="0">
                <a:ln>
                  <a:noFill/>
                </a:ln>
                <a:solidFill>
                  <a:prstClr val="white"/>
                </a:solidFill>
                <a:effectLst/>
                <a:uLnTx/>
                <a:uFillTx/>
                <a:latin typeface="Open Sans"/>
                <a:ea typeface="+mn-ea"/>
                <a:cs typeface="+mn-cs"/>
              </a:rPr>
              <a:t>BIOSPHERE</a:t>
            </a:r>
          </a:p>
        </p:txBody>
      </p:sp>
      <p:grpSp>
        <p:nvGrpSpPr>
          <p:cNvPr id="17" name="Group 17"/>
          <p:cNvGrpSpPr/>
          <p:nvPr/>
        </p:nvGrpSpPr>
        <p:grpSpPr>
          <a:xfrm>
            <a:off x="595883" y="2638061"/>
            <a:ext cx="2904301" cy="1600454"/>
            <a:chOff x="-2" y="0"/>
            <a:chExt cx="5189530" cy="3200908"/>
          </a:xfrm>
          <a:solidFill>
            <a:schemeClr val="accent5"/>
          </a:solidFill>
        </p:grpSpPr>
        <p:sp>
          <p:nvSpPr>
            <p:cNvPr id="18" name="Freeform 18"/>
            <p:cNvSpPr/>
            <p:nvPr/>
          </p:nvSpPr>
          <p:spPr>
            <a:xfrm>
              <a:off x="0" y="0"/>
              <a:ext cx="5045329" cy="3200908"/>
            </a:xfrm>
            <a:custGeom>
              <a:avLst/>
              <a:gdLst/>
              <a:ahLst/>
              <a:cxnLst/>
              <a:rect l="l" t="t" r="r" b="b"/>
              <a:pathLst>
                <a:path w="5045329" h="3200908">
                  <a:moveTo>
                    <a:pt x="0" y="0"/>
                  </a:moveTo>
                  <a:lnTo>
                    <a:pt x="5045329" y="0"/>
                  </a:lnTo>
                  <a:lnTo>
                    <a:pt x="5045329" y="3200908"/>
                  </a:lnTo>
                  <a:lnTo>
                    <a:pt x="0" y="3200908"/>
                  </a:lnTo>
                  <a:close/>
                </a:path>
              </a:pathLst>
            </a:custGeom>
            <a:grpFill/>
          </p:spPr>
        </p:sp>
        <p:sp>
          <p:nvSpPr>
            <p:cNvPr id="19" name="TextBox 19"/>
            <p:cNvSpPr txBox="1"/>
            <p:nvPr/>
          </p:nvSpPr>
          <p:spPr>
            <a:xfrm>
              <a:off x="-2" y="0"/>
              <a:ext cx="5189530" cy="3200908"/>
            </a:xfrm>
            <a:prstGeom prst="rect">
              <a:avLst/>
            </a:prstGeom>
            <a:grpFill/>
          </p:spPr>
          <p:txBody>
            <a:bodyPr lIns="33867" tIns="33867" rIns="33867" bIns="33867" rtlCol="0" anchor="t"/>
            <a:lstStyle/>
            <a:p>
              <a:pPr marL="0" marR="0" lvl="0" indent="0" algn="l" defTabSz="4572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55" normalizeH="0" baseline="0" noProof="0" dirty="0">
                  <a:ln>
                    <a:noFill/>
                  </a:ln>
                  <a:solidFill>
                    <a:prstClr val="white"/>
                  </a:solidFill>
                  <a:effectLst/>
                  <a:uLnTx/>
                  <a:uFillTx/>
                  <a:latin typeface="Open Sans Bold"/>
                  <a:ea typeface="+mn-ea"/>
                  <a:cs typeface="+mn-cs"/>
                </a:rPr>
                <a:t>La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société</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travaille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avec des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collaborateurs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pour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répondre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aux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besoins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des clients, dans le but final de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créer</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de la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valeur</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pour les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actionnaires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et donner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partie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de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ses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bénéfices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à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l'État</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par le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biais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des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impôts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a:t>
              </a:r>
            </a:p>
          </p:txBody>
        </p:sp>
      </p:grpSp>
      <p:grpSp>
        <p:nvGrpSpPr>
          <p:cNvPr id="20" name="Group 20"/>
          <p:cNvGrpSpPr/>
          <p:nvPr/>
        </p:nvGrpSpPr>
        <p:grpSpPr>
          <a:xfrm>
            <a:off x="8890841" y="4158009"/>
            <a:ext cx="2266970" cy="2068263"/>
            <a:chOff x="0" y="0"/>
            <a:chExt cx="3684322" cy="4062650"/>
          </a:xfrm>
          <a:solidFill>
            <a:srgbClr val="0070C0"/>
          </a:solidFill>
        </p:grpSpPr>
        <p:sp>
          <p:nvSpPr>
            <p:cNvPr id="21" name="Freeform 21"/>
            <p:cNvSpPr/>
            <p:nvPr/>
          </p:nvSpPr>
          <p:spPr>
            <a:xfrm>
              <a:off x="0" y="0"/>
              <a:ext cx="3684270" cy="4062603"/>
            </a:xfrm>
            <a:custGeom>
              <a:avLst/>
              <a:gdLst/>
              <a:ahLst/>
              <a:cxnLst/>
              <a:rect l="l" t="t" r="r" b="b"/>
              <a:pathLst>
                <a:path w="3684270" h="4062603">
                  <a:moveTo>
                    <a:pt x="0" y="0"/>
                  </a:moveTo>
                  <a:lnTo>
                    <a:pt x="3684270" y="0"/>
                  </a:lnTo>
                  <a:lnTo>
                    <a:pt x="3684270" y="4062603"/>
                  </a:lnTo>
                  <a:lnTo>
                    <a:pt x="0" y="4062603"/>
                  </a:lnTo>
                  <a:close/>
                </a:path>
              </a:pathLst>
            </a:custGeom>
            <a:grpFill/>
          </p:spPr>
        </p:sp>
        <p:sp>
          <p:nvSpPr>
            <p:cNvPr id="22" name="TextBox 22"/>
            <p:cNvSpPr txBox="1"/>
            <p:nvPr/>
          </p:nvSpPr>
          <p:spPr>
            <a:xfrm>
              <a:off x="0" y="0"/>
              <a:ext cx="3684322" cy="4062650"/>
            </a:xfrm>
            <a:prstGeom prst="rect">
              <a:avLst/>
            </a:prstGeom>
            <a:grpFill/>
          </p:spPr>
          <p:txBody>
            <a:bodyPr lIns="33867" tIns="33867" rIns="33867" bIns="33867" rtlCol="0" anchor="t"/>
            <a:lstStyle/>
            <a:p>
              <a:pPr marL="0" marR="0" lvl="0" indent="0" algn="l" defTabSz="4572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Mais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qu'en</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est</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-il de la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responsabilité</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envers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la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société</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 Une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entreprise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doit-</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elle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payer des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impôts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et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lutter</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contre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les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inégalités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 Et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si</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cela</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va</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à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l'encontre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de la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valeur</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actionnariale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p>
          </p:txBody>
        </p:sp>
      </p:grpSp>
      <p:grpSp>
        <p:nvGrpSpPr>
          <p:cNvPr id="23" name="Group 23"/>
          <p:cNvGrpSpPr/>
          <p:nvPr/>
        </p:nvGrpSpPr>
        <p:grpSpPr>
          <a:xfrm>
            <a:off x="753133" y="4940359"/>
            <a:ext cx="3261989" cy="1057226"/>
            <a:chOff x="-2" y="0"/>
            <a:chExt cx="6523978" cy="2114452"/>
          </a:xfrm>
          <a:solidFill>
            <a:schemeClr val="accent2">
              <a:lumMod val="75000"/>
            </a:schemeClr>
          </a:solidFill>
        </p:grpSpPr>
        <p:sp>
          <p:nvSpPr>
            <p:cNvPr id="24" name="Freeform 24"/>
            <p:cNvSpPr/>
            <p:nvPr/>
          </p:nvSpPr>
          <p:spPr>
            <a:xfrm>
              <a:off x="0" y="0"/>
              <a:ext cx="6014339" cy="1908175"/>
            </a:xfrm>
            <a:custGeom>
              <a:avLst/>
              <a:gdLst/>
              <a:ahLst/>
              <a:cxnLst/>
              <a:rect l="l" t="t" r="r" b="b"/>
              <a:pathLst>
                <a:path w="6014339" h="1908175">
                  <a:moveTo>
                    <a:pt x="0" y="0"/>
                  </a:moveTo>
                  <a:lnTo>
                    <a:pt x="6014339" y="0"/>
                  </a:lnTo>
                  <a:lnTo>
                    <a:pt x="6014339" y="1908175"/>
                  </a:lnTo>
                  <a:lnTo>
                    <a:pt x="0" y="1908175"/>
                  </a:lnTo>
                  <a:close/>
                </a:path>
              </a:pathLst>
            </a:custGeom>
            <a:grpFill/>
          </p:spPr>
        </p:sp>
        <p:sp>
          <p:nvSpPr>
            <p:cNvPr id="25" name="TextBox 25"/>
            <p:cNvSpPr txBox="1"/>
            <p:nvPr/>
          </p:nvSpPr>
          <p:spPr>
            <a:xfrm>
              <a:off x="-2" y="0"/>
              <a:ext cx="6523978" cy="2114452"/>
            </a:xfrm>
            <a:prstGeom prst="rect">
              <a:avLst/>
            </a:prstGeom>
            <a:grpFill/>
          </p:spPr>
          <p:txBody>
            <a:bodyPr lIns="33867" tIns="33867" rIns="33867" bIns="33867" rtlCol="0" anchor="t"/>
            <a:lstStyle/>
            <a:p>
              <a:pPr marL="0" marR="0" lvl="0" indent="0" algn="l" defTabSz="457200" rtl="0" eaLnBrk="1" fontAlgn="auto" latinLnBrk="0" hangingPunct="1">
                <a:lnSpc>
                  <a:spcPts val="1680"/>
                </a:lnSpc>
                <a:spcBef>
                  <a:spcPts val="0"/>
                </a:spcBef>
                <a:spcAft>
                  <a:spcPts val="0"/>
                </a:spcAft>
                <a:buClrTx/>
                <a:buSzTx/>
                <a:buFontTx/>
                <a:buNone/>
                <a:tabLst/>
                <a:defRPr/>
              </a:pPr>
              <a:r>
                <a:rPr kumimoji="0" lang="en-US" sz="1400" b="1" i="0" u="none" strike="noStrike" kern="1200" cap="none" spc="-55" normalizeH="0" baseline="0" noProof="0" dirty="0">
                  <a:ln>
                    <a:noFill/>
                  </a:ln>
                  <a:solidFill>
                    <a:prstClr val="white"/>
                  </a:solidFill>
                  <a:effectLst/>
                  <a:uLnTx/>
                  <a:uFillTx/>
                  <a:latin typeface="Open Sans Bold"/>
                  <a:ea typeface="+mn-ea"/>
                  <a:cs typeface="+mn-cs"/>
                </a:rPr>
                <a:t>Et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qu'en</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est</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-il de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l'environnement</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 Une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entreprise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est-elle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autorisée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à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l'endommager</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Ou</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doit-</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elle</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compenser</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tous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ses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impacts </a:t>
              </a:r>
              <a:r>
                <a:rPr kumimoji="0" lang="en-US" sz="1400" b="1" i="0" u="none" strike="noStrike" kern="1200" cap="none" spc="-55" normalizeH="0" baseline="0" noProof="0" dirty="0" err="1">
                  <a:ln>
                    <a:noFill/>
                  </a:ln>
                  <a:solidFill>
                    <a:prstClr val="white"/>
                  </a:solidFill>
                  <a:effectLst/>
                  <a:uLnTx/>
                  <a:uFillTx/>
                  <a:latin typeface="Open Sans Bold"/>
                  <a:ea typeface="+mn-ea"/>
                  <a:cs typeface="+mn-cs"/>
                </a:rPr>
                <a:t>négatifs</a:t>
              </a:r>
              <a:r>
                <a:rPr kumimoji="0" lang="en-US" sz="1400" b="1" i="0" u="none" strike="noStrike" kern="1200" cap="none" spc="-55" normalizeH="0" baseline="0" noProof="0" dirty="0">
                  <a:ln>
                    <a:noFill/>
                  </a:ln>
                  <a:solidFill>
                    <a:prstClr val="white"/>
                  </a:solidFill>
                  <a:effectLst/>
                  <a:uLnTx/>
                  <a:uFillTx/>
                  <a:latin typeface="Open Sans Bold"/>
                  <a:ea typeface="+mn-ea"/>
                  <a:cs typeface="+mn-cs"/>
                </a:rPr>
                <a:t> ?</a:t>
              </a:r>
            </a:p>
          </p:txBody>
        </p:sp>
      </p:grpSp>
      <p:grpSp>
        <p:nvGrpSpPr>
          <p:cNvPr id="34" name="Groupe 33">
            <a:extLst>
              <a:ext uri="{FF2B5EF4-FFF2-40B4-BE49-F238E27FC236}">
                <a16:creationId xmlns:a16="http://schemas.microsoft.com/office/drawing/2014/main" id="{B5C558D9-DDEB-4419-B359-85E647491C89}"/>
              </a:ext>
            </a:extLst>
          </p:cNvPr>
          <p:cNvGrpSpPr/>
          <p:nvPr/>
        </p:nvGrpSpPr>
        <p:grpSpPr>
          <a:xfrm>
            <a:off x="8368760" y="812116"/>
            <a:ext cx="3509614" cy="1180145"/>
            <a:chOff x="8368760" y="812116"/>
            <a:chExt cx="3509614" cy="1180145"/>
          </a:xfrm>
        </p:grpSpPr>
        <p:sp>
          <p:nvSpPr>
            <p:cNvPr id="26" name="TextBox 26"/>
            <p:cNvSpPr txBox="1"/>
            <p:nvPr/>
          </p:nvSpPr>
          <p:spPr>
            <a:xfrm>
              <a:off x="9300756" y="812116"/>
              <a:ext cx="2577618" cy="282129"/>
            </a:xfrm>
            <a:prstGeom prst="rect">
              <a:avLst/>
            </a:prstGeom>
          </p:spPr>
          <p:txBody>
            <a:bodyPr lIns="0" tIns="0" rIns="0" bIns="0" rtlCol="0" anchor="t">
              <a:spAutoFit/>
            </a:bodyPr>
            <a:lstStyle/>
            <a:p>
              <a:pPr marL="0" marR="0" lvl="0" indent="0" algn="l" defTabSz="457200" rtl="0" eaLnBrk="1" fontAlgn="auto" latinLnBrk="0" hangingPunct="1">
                <a:lnSpc>
                  <a:spcPts val="2160"/>
                </a:lnSpc>
                <a:spcBef>
                  <a:spcPts val="0"/>
                </a:spcBef>
                <a:spcAft>
                  <a:spcPts val="0"/>
                </a:spcAft>
                <a:buClrTx/>
                <a:buSzTx/>
                <a:buFontTx/>
                <a:buNone/>
                <a:tabLst/>
                <a:defRPr/>
              </a:pPr>
              <a:r>
                <a:rPr kumimoji="0" lang="en-US" sz="2000" b="1" i="0" u="none" strike="noStrike" kern="1200" cap="none" spc="-71" normalizeH="0" baseline="0" noProof="0" dirty="0" err="1">
                  <a:ln>
                    <a:noFill/>
                  </a:ln>
                  <a:solidFill>
                    <a:srgbClr val="00589A"/>
                  </a:solidFill>
                  <a:effectLst/>
                  <a:uLnTx/>
                  <a:uFillTx/>
                  <a:latin typeface="Open Sans"/>
                  <a:ea typeface="+mn-ea"/>
                  <a:cs typeface="+mn-cs"/>
                </a:rPr>
                <a:t>Limites</a:t>
              </a:r>
              <a:r>
                <a:rPr kumimoji="0" lang="en-US" sz="2000" b="1" i="0" u="none" strike="noStrike" kern="1200" cap="none" spc="-71" normalizeH="0" baseline="0" noProof="0" dirty="0">
                  <a:ln>
                    <a:noFill/>
                  </a:ln>
                  <a:solidFill>
                    <a:srgbClr val="00589A"/>
                  </a:solidFill>
                  <a:effectLst/>
                  <a:uLnTx/>
                  <a:uFillTx/>
                  <a:latin typeface="Open Sans"/>
                  <a:ea typeface="+mn-ea"/>
                  <a:cs typeface="+mn-cs"/>
                </a:rPr>
                <a:t> </a:t>
              </a:r>
              <a:r>
                <a:rPr kumimoji="0" lang="en-US" sz="2000" b="1" i="0" u="none" strike="noStrike" kern="1200" cap="none" spc="-71" normalizeH="0" baseline="0" noProof="0" dirty="0" err="1">
                  <a:ln>
                    <a:noFill/>
                  </a:ln>
                  <a:solidFill>
                    <a:srgbClr val="00589A"/>
                  </a:solidFill>
                  <a:effectLst/>
                  <a:uLnTx/>
                  <a:uFillTx/>
                  <a:latin typeface="Open Sans"/>
                  <a:ea typeface="+mn-ea"/>
                  <a:cs typeface="+mn-cs"/>
                </a:rPr>
                <a:t>planétaires</a:t>
              </a:r>
              <a:endParaRPr kumimoji="0" lang="en-US" sz="2000" b="1" i="0" u="none" strike="noStrike" kern="1200" cap="none" spc="-71" normalizeH="0" baseline="0" noProof="0" dirty="0">
                <a:ln>
                  <a:noFill/>
                </a:ln>
                <a:solidFill>
                  <a:srgbClr val="00589A"/>
                </a:solidFill>
                <a:effectLst/>
                <a:uLnTx/>
                <a:uFillTx/>
                <a:latin typeface="Open Sans"/>
                <a:ea typeface="+mn-ea"/>
                <a:cs typeface="+mn-cs"/>
              </a:endParaRPr>
            </a:p>
          </p:txBody>
        </p:sp>
        <p:pic>
          <p:nvPicPr>
            <p:cNvPr id="27" name="Picture 27"/>
            <p:cNvPicPr>
              <a:picLocks noChangeAspect="1"/>
            </p:cNvPicPr>
            <p:nvPr/>
          </p:nvPicPr>
          <p:blipFill>
            <a:blip r:embed="rId7"/>
            <a:srcRect/>
            <a:stretch>
              <a:fillRect/>
            </a:stretch>
          </p:blipFill>
          <p:spPr>
            <a:xfrm>
              <a:off x="8368760" y="1147297"/>
              <a:ext cx="1078497" cy="844964"/>
            </a:xfrm>
            <a:prstGeom prst="rect">
              <a:avLst/>
            </a:prstGeom>
          </p:spPr>
        </p:pic>
      </p:grpSp>
      <p:pic>
        <p:nvPicPr>
          <p:cNvPr id="29" name="Image 28">
            <a:extLst>
              <a:ext uri="{FF2B5EF4-FFF2-40B4-BE49-F238E27FC236}">
                <a16:creationId xmlns:a16="http://schemas.microsoft.com/office/drawing/2014/main" id="{B7D955BB-DDAB-483D-8E66-DABF26D40A06}"/>
              </a:ext>
            </a:extLst>
          </p:cNvPr>
          <p:cNvPicPr>
            <a:picLocks noChangeAspect="1"/>
          </p:cNvPicPr>
          <p:nvPr/>
        </p:nvPicPr>
        <p:blipFill>
          <a:blip r:embed="rId8"/>
          <a:stretch>
            <a:fillRect/>
          </a:stretch>
        </p:blipFill>
        <p:spPr>
          <a:xfrm>
            <a:off x="617825" y="6306754"/>
            <a:ext cx="2420322" cy="487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51AE052B-6524-450A-A096-A97F85EFA7A6}"/>
              </a:ext>
            </a:extLst>
          </p:cNvPr>
          <p:cNvSpPr txBox="1">
            <a:spLocks/>
          </p:cNvSpPr>
          <p:nvPr/>
        </p:nvSpPr>
        <p:spPr>
          <a:xfrm>
            <a:off x="2133800" y="84984"/>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Les alternatives aux labels</a:t>
            </a:r>
          </a:p>
        </p:txBody>
      </p:sp>
      <p:pic>
        <p:nvPicPr>
          <p:cNvPr id="4" name="Image 3">
            <a:extLst>
              <a:ext uri="{FF2B5EF4-FFF2-40B4-BE49-F238E27FC236}">
                <a16:creationId xmlns:a16="http://schemas.microsoft.com/office/drawing/2014/main" id="{3F751E14-9E56-4F7D-A070-13D260621246}"/>
              </a:ext>
            </a:extLst>
          </p:cNvPr>
          <p:cNvPicPr>
            <a:picLocks noChangeAspect="1"/>
          </p:cNvPicPr>
          <p:nvPr/>
        </p:nvPicPr>
        <p:blipFill>
          <a:blip r:embed="rId2"/>
          <a:stretch>
            <a:fillRect/>
          </a:stretch>
        </p:blipFill>
        <p:spPr>
          <a:xfrm>
            <a:off x="1438272" y="2942633"/>
            <a:ext cx="2359549" cy="1240666"/>
          </a:xfrm>
          <a:prstGeom prst="rect">
            <a:avLst/>
          </a:prstGeom>
        </p:spPr>
      </p:pic>
      <p:pic>
        <p:nvPicPr>
          <p:cNvPr id="5" name="Image 4">
            <a:extLst>
              <a:ext uri="{FF2B5EF4-FFF2-40B4-BE49-F238E27FC236}">
                <a16:creationId xmlns:a16="http://schemas.microsoft.com/office/drawing/2014/main" id="{20595142-DFB0-48F5-BC1A-9E662DE7F8EB}"/>
              </a:ext>
            </a:extLst>
          </p:cNvPr>
          <p:cNvPicPr>
            <a:picLocks noChangeAspect="1"/>
          </p:cNvPicPr>
          <p:nvPr/>
        </p:nvPicPr>
        <p:blipFill>
          <a:blip r:embed="rId3"/>
          <a:stretch>
            <a:fillRect/>
          </a:stretch>
        </p:blipFill>
        <p:spPr>
          <a:xfrm>
            <a:off x="1084063" y="1289967"/>
            <a:ext cx="3081867" cy="1320800"/>
          </a:xfrm>
          <a:prstGeom prst="rect">
            <a:avLst/>
          </a:prstGeom>
        </p:spPr>
      </p:pic>
      <p:sp>
        <p:nvSpPr>
          <p:cNvPr id="12" name="ZoneTexte 11">
            <a:extLst>
              <a:ext uri="{FF2B5EF4-FFF2-40B4-BE49-F238E27FC236}">
                <a16:creationId xmlns:a16="http://schemas.microsoft.com/office/drawing/2014/main" id="{81CDE708-FEB6-41F7-A780-29FAAD7E07B4}"/>
              </a:ext>
            </a:extLst>
          </p:cNvPr>
          <p:cNvSpPr txBox="1"/>
          <p:nvPr/>
        </p:nvSpPr>
        <p:spPr>
          <a:xfrm>
            <a:off x="5092731" y="1172631"/>
            <a:ext cx="6098958" cy="1477328"/>
          </a:xfrm>
          <a:prstGeom prst="rect">
            <a:avLst/>
          </a:prstGeom>
          <a:solidFill>
            <a:schemeClr val="accent2">
              <a:lumMod val="75000"/>
            </a:schemeClr>
          </a:solidFill>
        </p:spPr>
        <p:txBody>
          <a:bodyPr wrap="square">
            <a:spAutoFit/>
          </a:bodyPr>
          <a:lstStyle/>
          <a:p>
            <a:r>
              <a:rPr lang="fr-FR" b="1" dirty="0">
                <a:solidFill>
                  <a:schemeClr val="bg1"/>
                </a:solidFill>
              </a:rPr>
              <a:t>Cadre d'engagement simple, universel et volontaire, qui s'articule autour de dix principes relatifs au respect des Droits Humains, aux normes internationales du travail, à l'environnement et à la lutte contre la corruption.</a:t>
            </a:r>
          </a:p>
        </p:txBody>
      </p:sp>
      <p:sp>
        <p:nvSpPr>
          <p:cNvPr id="14" name="ZoneTexte 13">
            <a:extLst>
              <a:ext uri="{FF2B5EF4-FFF2-40B4-BE49-F238E27FC236}">
                <a16:creationId xmlns:a16="http://schemas.microsoft.com/office/drawing/2014/main" id="{51BD425B-7FFA-4268-BB54-FC379D07486C}"/>
              </a:ext>
            </a:extLst>
          </p:cNvPr>
          <p:cNvSpPr txBox="1"/>
          <p:nvPr/>
        </p:nvSpPr>
        <p:spPr>
          <a:xfrm>
            <a:off x="5154876" y="2942633"/>
            <a:ext cx="6098958" cy="1477328"/>
          </a:xfrm>
          <a:prstGeom prst="rect">
            <a:avLst/>
          </a:prstGeom>
          <a:solidFill>
            <a:schemeClr val="accent2">
              <a:lumMod val="75000"/>
            </a:schemeClr>
          </a:solidFill>
        </p:spPr>
        <p:txBody>
          <a:bodyPr wrap="square">
            <a:spAutoFit/>
          </a:bodyPr>
          <a:lstStyle/>
          <a:p>
            <a:r>
              <a:rPr lang="fr-FR" b="1" dirty="0">
                <a:solidFill>
                  <a:schemeClr val="bg1"/>
                </a:solidFill>
              </a:rPr>
              <a:t>La notation </a:t>
            </a:r>
            <a:r>
              <a:rPr lang="fr-FR" b="1" dirty="0" err="1">
                <a:solidFill>
                  <a:schemeClr val="bg1"/>
                </a:solidFill>
              </a:rPr>
              <a:t>EcoVadis</a:t>
            </a:r>
            <a:r>
              <a:rPr lang="fr-FR" b="1" dirty="0">
                <a:solidFill>
                  <a:schemeClr val="bg1"/>
                </a:solidFill>
              </a:rPr>
              <a:t> intègre cinq dimensions : l’environnement, le social, les droits de l’Homme, l’éthique et les achats responsables.</a:t>
            </a:r>
          </a:p>
          <a:p>
            <a:r>
              <a:rPr lang="fr-FR" b="1" dirty="0">
                <a:solidFill>
                  <a:schemeClr val="bg1"/>
                </a:solidFill>
              </a:rPr>
              <a:t>100 000 entreprises internationale notées</a:t>
            </a:r>
          </a:p>
          <a:p>
            <a:r>
              <a:rPr lang="fr-FR" b="1" dirty="0">
                <a:solidFill>
                  <a:schemeClr val="bg1"/>
                </a:solidFill>
              </a:rPr>
              <a:t>Adaptée pour achats responsables </a:t>
            </a:r>
          </a:p>
        </p:txBody>
      </p:sp>
      <p:pic>
        <p:nvPicPr>
          <p:cNvPr id="10" name="Image 9">
            <a:extLst>
              <a:ext uri="{FF2B5EF4-FFF2-40B4-BE49-F238E27FC236}">
                <a16:creationId xmlns:a16="http://schemas.microsoft.com/office/drawing/2014/main" id="{28BDC905-560D-4904-8843-312F22D7BFD5}"/>
              </a:ext>
            </a:extLst>
          </p:cNvPr>
          <p:cNvPicPr>
            <a:picLocks noChangeAspect="1"/>
          </p:cNvPicPr>
          <p:nvPr/>
        </p:nvPicPr>
        <p:blipFill>
          <a:blip r:embed="rId4"/>
          <a:stretch>
            <a:fillRect/>
          </a:stretch>
        </p:blipFill>
        <p:spPr>
          <a:xfrm>
            <a:off x="582776" y="6159159"/>
            <a:ext cx="2420322" cy="487722"/>
          </a:xfrm>
          <a:prstGeom prst="rect">
            <a:avLst/>
          </a:prstGeom>
        </p:spPr>
      </p:pic>
      <p:pic>
        <p:nvPicPr>
          <p:cNvPr id="15" name="Image 14">
            <a:extLst>
              <a:ext uri="{FF2B5EF4-FFF2-40B4-BE49-F238E27FC236}">
                <a16:creationId xmlns:a16="http://schemas.microsoft.com/office/drawing/2014/main" id="{AFB64C27-171C-4F17-960E-5EA045CDD5D6}"/>
              </a:ext>
            </a:extLst>
          </p:cNvPr>
          <p:cNvPicPr>
            <a:picLocks noChangeAspect="1"/>
          </p:cNvPicPr>
          <p:nvPr/>
        </p:nvPicPr>
        <p:blipFill>
          <a:blip r:embed="rId5"/>
          <a:stretch>
            <a:fillRect/>
          </a:stretch>
        </p:blipFill>
        <p:spPr>
          <a:xfrm>
            <a:off x="1262944" y="4228278"/>
            <a:ext cx="3081867" cy="1620466"/>
          </a:xfrm>
          <a:prstGeom prst="rect">
            <a:avLst/>
          </a:prstGeom>
        </p:spPr>
      </p:pic>
      <p:sp>
        <p:nvSpPr>
          <p:cNvPr id="16" name="ZoneTexte 15">
            <a:extLst>
              <a:ext uri="{FF2B5EF4-FFF2-40B4-BE49-F238E27FC236}">
                <a16:creationId xmlns:a16="http://schemas.microsoft.com/office/drawing/2014/main" id="{7A07138D-DCC4-491F-838B-0602D540CD0C}"/>
              </a:ext>
            </a:extLst>
          </p:cNvPr>
          <p:cNvSpPr txBox="1"/>
          <p:nvPr/>
        </p:nvSpPr>
        <p:spPr>
          <a:xfrm>
            <a:off x="5154876" y="4847208"/>
            <a:ext cx="6098958" cy="949964"/>
          </a:xfrm>
          <a:prstGeom prst="rect">
            <a:avLst/>
          </a:prstGeom>
          <a:solidFill>
            <a:schemeClr val="accent2">
              <a:lumMod val="75000"/>
            </a:schemeClr>
          </a:solidFill>
        </p:spPr>
        <p:txBody>
          <a:bodyPr wrap="square">
            <a:spAutoFit/>
          </a:bodyPr>
          <a:lstStyle>
            <a:defPPr>
              <a:defRPr lang="en-US"/>
            </a:defPPr>
            <a:lvl1pPr>
              <a:defRPr b="1">
                <a:solidFill>
                  <a:schemeClr val="bg1"/>
                </a:solidFill>
              </a:defRPr>
            </a:lvl1pPr>
          </a:lstStyle>
          <a:p>
            <a:r>
              <a:rPr lang="fr-FR" dirty="0"/>
              <a:t>Issue de la loi PACTE  : se doter d’une raison d’être inscrite dans les statuts – fixer des objectifs - Contrôle par un comité de mission interne et un OTI</a:t>
            </a:r>
          </a:p>
        </p:txBody>
      </p:sp>
      <p:pic>
        <p:nvPicPr>
          <p:cNvPr id="17" name="Image 16">
            <a:extLst>
              <a:ext uri="{FF2B5EF4-FFF2-40B4-BE49-F238E27FC236}">
                <a16:creationId xmlns:a16="http://schemas.microsoft.com/office/drawing/2014/main" id="{40B01EEF-3DC0-4645-9ED0-771B98B576C2}"/>
              </a:ext>
            </a:extLst>
          </p:cNvPr>
          <p:cNvPicPr>
            <a:picLocks noChangeAspect="1"/>
          </p:cNvPicPr>
          <p:nvPr/>
        </p:nvPicPr>
        <p:blipFill>
          <a:blip r:embed="rId6"/>
          <a:stretch>
            <a:fillRect/>
          </a:stretch>
        </p:blipFill>
        <p:spPr>
          <a:xfrm>
            <a:off x="9923224" y="3576310"/>
            <a:ext cx="1614488" cy="704850"/>
          </a:xfrm>
          <a:prstGeom prst="rect">
            <a:avLst/>
          </a:prstGeom>
        </p:spPr>
      </p:pic>
    </p:spTree>
    <p:extLst>
      <p:ext uri="{BB962C8B-B14F-4D97-AF65-F5344CB8AC3E}">
        <p14:creationId xmlns:p14="http://schemas.microsoft.com/office/powerpoint/2010/main" val="20852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1458568" y="182420"/>
            <a:ext cx="8596668" cy="1320800"/>
          </a:xfrm>
        </p:spPr>
        <p:txBody>
          <a:bodyPr/>
          <a:lstStyle/>
          <a:p>
            <a:r>
              <a:rPr lang="fr-FR" b="1" dirty="0"/>
              <a:t>Focus sur La norme « Engagé RSE »</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5" name="ZoneTexte 4">
            <a:extLst>
              <a:ext uri="{FF2B5EF4-FFF2-40B4-BE49-F238E27FC236}">
                <a16:creationId xmlns:a16="http://schemas.microsoft.com/office/drawing/2014/main" id="{5FB881ED-E5C1-4F42-B842-892E69D288D2}"/>
              </a:ext>
            </a:extLst>
          </p:cNvPr>
          <p:cNvSpPr txBox="1"/>
          <p:nvPr/>
        </p:nvSpPr>
        <p:spPr>
          <a:xfrm>
            <a:off x="776056" y="1155324"/>
            <a:ext cx="10639887" cy="923330"/>
          </a:xfrm>
          <a:prstGeom prst="rect">
            <a:avLst/>
          </a:prstGeom>
          <a:noFill/>
        </p:spPr>
        <p:txBody>
          <a:bodyPr wrap="square">
            <a:spAutoFit/>
          </a:bodyPr>
          <a:lstStyle/>
          <a:p>
            <a:r>
              <a:rPr lang="fr-FR" b="1" dirty="0">
                <a:solidFill>
                  <a:srgbClr val="7030A0"/>
                </a:solidFill>
              </a:rPr>
              <a:t>Le Label Engagé RSE repose sur un référentiel constitué de 8 chapitres dans lesquels sont répartis 55 critères d’évaluation qui challengent l’organisation sur l’ensemble des 7 principes et 7 questions centrales de la norme internationale ISO 26000.</a:t>
            </a:r>
          </a:p>
        </p:txBody>
      </p:sp>
      <p:sp>
        <p:nvSpPr>
          <p:cNvPr id="7" name="ZoneTexte 6">
            <a:extLst>
              <a:ext uri="{FF2B5EF4-FFF2-40B4-BE49-F238E27FC236}">
                <a16:creationId xmlns:a16="http://schemas.microsoft.com/office/drawing/2014/main" id="{0646392D-59A9-41E0-9994-563AF4EEFE51}"/>
              </a:ext>
            </a:extLst>
          </p:cNvPr>
          <p:cNvSpPr txBox="1"/>
          <p:nvPr/>
        </p:nvSpPr>
        <p:spPr>
          <a:xfrm>
            <a:off x="184045" y="2370374"/>
            <a:ext cx="6098958" cy="923330"/>
          </a:xfrm>
          <a:prstGeom prst="rect">
            <a:avLst/>
          </a:prstGeom>
          <a:noFill/>
        </p:spPr>
        <p:txBody>
          <a:bodyPr wrap="square">
            <a:spAutoFit/>
          </a:bodyPr>
          <a:lstStyle/>
          <a:p>
            <a:pPr marL="285750" indent="-285750">
              <a:buFont typeface="Wingdings" panose="05000000000000000000" pitchFamily="2" charset="2"/>
              <a:buChar char="Ø"/>
            </a:pPr>
            <a:r>
              <a:rPr lang="fr-FR" b="1" dirty="0">
                <a:solidFill>
                  <a:schemeClr val="accent2">
                    <a:lumMod val="75000"/>
                  </a:schemeClr>
                </a:solidFill>
              </a:rPr>
              <a:t>Un label connecté aux grands référentiels de développement durable : GRI Standards, 10 principes du Global Compact, à la DPEF…</a:t>
            </a:r>
          </a:p>
        </p:txBody>
      </p:sp>
      <p:sp>
        <p:nvSpPr>
          <p:cNvPr id="9" name="ZoneTexte 8">
            <a:extLst>
              <a:ext uri="{FF2B5EF4-FFF2-40B4-BE49-F238E27FC236}">
                <a16:creationId xmlns:a16="http://schemas.microsoft.com/office/drawing/2014/main" id="{04E3918D-F177-4275-A969-8072D45C4358}"/>
              </a:ext>
            </a:extLst>
          </p:cNvPr>
          <p:cNvSpPr txBox="1"/>
          <p:nvPr/>
        </p:nvSpPr>
        <p:spPr>
          <a:xfrm>
            <a:off x="331192" y="3581850"/>
            <a:ext cx="6098958" cy="1754326"/>
          </a:xfrm>
          <a:prstGeom prst="rect">
            <a:avLst/>
          </a:prstGeom>
          <a:noFill/>
        </p:spPr>
        <p:txBody>
          <a:bodyPr wrap="square">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solidFill>
                  <a:schemeClr val="accent2">
                    <a:lumMod val="75000"/>
                  </a:schemeClr>
                </a:solidFill>
              </a:rPr>
              <a:t>Une communauté d’organisations « Engagé RSE »</a:t>
            </a:r>
          </a:p>
          <a:p>
            <a:pPr marL="0" indent="0">
              <a:buNone/>
            </a:pPr>
            <a:r>
              <a:rPr lang="fr-FR" dirty="0">
                <a:solidFill>
                  <a:schemeClr val="accent2">
                    <a:lumMod val="75000"/>
                  </a:schemeClr>
                </a:solidFill>
              </a:rPr>
              <a:t>De plus de 220 organisations et plus de 600 organisations engagées dans le parcours de solutions « Engagé RSE ».</a:t>
            </a:r>
          </a:p>
          <a:p>
            <a:endParaRPr lang="fr-FR" dirty="0">
              <a:solidFill>
                <a:schemeClr val="accent2">
                  <a:lumMod val="75000"/>
                </a:schemeClr>
              </a:solidFill>
            </a:endParaRPr>
          </a:p>
          <a:p>
            <a:endParaRPr lang="fr-FR" dirty="0">
              <a:solidFill>
                <a:schemeClr val="accent2">
                  <a:lumMod val="75000"/>
                </a:schemeClr>
              </a:solidFill>
            </a:endParaRPr>
          </a:p>
        </p:txBody>
      </p:sp>
      <p:sp>
        <p:nvSpPr>
          <p:cNvPr id="11" name="ZoneTexte 10">
            <a:extLst>
              <a:ext uri="{FF2B5EF4-FFF2-40B4-BE49-F238E27FC236}">
                <a16:creationId xmlns:a16="http://schemas.microsoft.com/office/drawing/2014/main" id="{2D878668-8666-4403-B492-4F12874697B4}"/>
              </a:ext>
            </a:extLst>
          </p:cNvPr>
          <p:cNvSpPr txBox="1"/>
          <p:nvPr/>
        </p:nvSpPr>
        <p:spPr>
          <a:xfrm>
            <a:off x="6430150" y="2366800"/>
            <a:ext cx="6098958" cy="1200329"/>
          </a:xfrm>
          <a:prstGeom prst="rect">
            <a:avLst/>
          </a:prstGeom>
          <a:noFill/>
        </p:spPr>
        <p:txBody>
          <a:bodyPr wrap="square">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solidFill>
                  <a:schemeClr val="accent2">
                    <a:lumMod val="75000"/>
                  </a:schemeClr>
                </a:solidFill>
              </a:rPr>
              <a:t>Une valorisation supplémentaire de votre label avec le marquage des produits/ emballages/ notices techniques </a:t>
            </a:r>
          </a:p>
          <a:p>
            <a:endParaRPr lang="fr-FR" dirty="0">
              <a:solidFill>
                <a:schemeClr val="accent2">
                  <a:lumMod val="75000"/>
                </a:schemeClr>
              </a:solidFill>
            </a:endParaRPr>
          </a:p>
        </p:txBody>
      </p:sp>
      <p:sp>
        <p:nvSpPr>
          <p:cNvPr id="13" name="ZoneTexte 12">
            <a:extLst>
              <a:ext uri="{FF2B5EF4-FFF2-40B4-BE49-F238E27FC236}">
                <a16:creationId xmlns:a16="http://schemas.microsoft.com/office/drawing/2014/main" id="{09B3B62C-4A16-47E6-A722-D926CB7B5EB0}"/>
              </a:ext>
            </a:extLst>
          </p:cNvPr>
          <p:cNvSpPr txBox="1"/>
          <p:nvPr/>
        </p:nvSpPr>
        <p:spPr>
          <a:xfrm>
            <a:off x="6430150" y="3581850"/>
            <a:ext cx="6098958" cy="646331"/>
          </a:xfrm>
          <a:prstGeom prst="rect">
            <a:avLst/>
          </a:prstGeom>
          <a:noFill/>
        </p:spPr>
        <p:txBody>
          <a:bodyPr wrap="square">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solidFill>
                  <a:schemeClr val="accent2">
                    <a:lumMod val="75000"/>
                  </a:schemeClr>
                </a:solidFill>
              </a:rPr>
              <a:t>Une reconnaissance internationale via la marque </a:t>
            </a:r>
            <a:r>
              <a:rPr lang="fr-FR" dirty="0" err="1">
                <a:solidFill>
                  <a:schemeClr val="accent2">
                    <a:lumMod val="75000"/>
                  </a:schemeClr>
                </a:solidFill>
              </a:rPr>
              <a:t>Responsibility</a:t>
            </a:r>
            <a:r>
              <a:rPr lang="fr-FR" dirty="0">
                <a:solidFill>
                  <a:schemeClr val="accent2">
                    <a:lumMod val="75000"/>
                  </a:schemeClr>
                </a:solidFill>
              </a:rPr>
              <a:t> Europe </a:t>
            </a:r>
          </a:p>
        </p:txBody>
      </p:sp>
      <p:pic>
        <p:nvPicPr>
          <p:cNvPr id="15" name="Image 14">
            <a:extLst>
              <a:ext uri="{FF2B5EF4-FFF2-40B4-BE49-F238E27FC236}">
                <a16:creationId xmlns:a16="http://schemas.microsoft.com/office/drawing/2014/main" id="{ACF7B6C6-653F-4C50-92DE-B5F02C31E729}"/>
              </a:ext>
            </a:extLst>
          </p:cNvPr>
          <p:cNvPicPr>
            <a:picLocks noChangeAspect="1"/>
          </p:cNvPicPr>
          <p:nvPr/>
        </p:nvPicPr>
        <p:blipFill>
          <a:blip r:embed="rId3"/>
          <a:stretch>
            <a:fillRect/>
          </a:stretch>
        </p:blipFill>
        <p:spPr>
          <a:xfrm>
            <a:off x="1773836" y="4778197"/>
            <a:ext cx="3213670" cy="1412498"/>
          </a:xfrm>
          <a:prstGeom prst="rect">
            <a:avLst/>
          </a:prstGeom>
        </p:spPr>
      </p:pic>
      <p:pic>
        <p:nvPicPr>
          <p:cNvPr id="16" name="Image 15">
            <a:extLst>
              <a:ext uri="{FF2B5EF4-FFF2-40B4-BE49-F238E27FC236}">
                <a16:creationId xmlns:a16="http://schemas.microsoft.com/office/drawing/2014/main" id="{686C3D4C-B573-4E8E-B177-CCA6B81C8E0B}"/>
              </a:ext>
            </a:extLst>
          </p:cNvPr>
          <p:cNvPicPr>
            <a:picLocks noChangeAspect="1"/>
          </p:cNvPicPr>
          <p:nvPr/>
        </p:nvPicPr>
        <p:blipFill>
          <a:blip r:embed="rId4"/>
          <a:stretch>
            <a:fillRect/>
          </a:stretch>
        </p:blipFill>
        <p:spPr>
          <a:xfrm>
            <a:off x="7435861" y="4612909"/>
            <a:ext cx="2619375" cy="1743075"/>
          </a:xfrm>
          <a:prstGeom prst="rect">
            <a:avLst/>
          </a:prstGeom>
        </p:spPr>
      </p:pic>
    </p:spTree>
    <p:extLst>
      <p:ext uri="{BB962C8B-B14F-4D97-AF65-F5344CB8AC3E}">
        <p14:creationId xmlns:p14="http://schemas.microsoft.com/office/powerpoint/2010/main" val="14824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0F20466-D967-4025-B3EC-C903ECC4B188}"/>
              </a:ext>
            </a:extLst>
          </p:cNvPr>
          <p:cNvPicPr>
            <a:picLocks noChangeAspect="1"/>
          </p:cNvPicPr>
          <p:nvPr/>
        </p:nvPicPr>
        <p:blipFill>
          <a:blip r:embed="rId2"/>
          <a:stretch>
            <a:fillRect/>
          </a:stretch>
        </p:blipFill>
        <p:spPr>
          <a:xfrm>
            <a:off x="620957" y="6407745"/>
            <a:ext cx="2420322" cy="487722"/>
          </a:xfrm>
          <a:prstGeom prst="rect">
            <a:avLst/>
          </a:prstGeom>
        </p:spPr>
      </p:pic>
      <p:sp>
        <p:nvSpPr>
          <p:cNvPr id="6" name="ZoneTexte 5">
            <a:extLst>
              <a:ext uri="{FF2B5EF4-FFF2-40B4-BE49-F238E27FC236}">
                <a16:creationId xmlns:a16="http://schemas.microsoft.com/office/drawing/2014/main" id="{6C2F12CC-CBBD-4FE7-A18E-1FD87535800C}"/>
              </a:ext>
            </a:extLst>
          </p:cNvPr>
          <p:cNvSpPr txBox="1"/>
          <p:nvPr/>
        </p:nvSpPr>
        <p:spPr>
          <a:xfrm>
            <a:off x="353841" y="2130122"/>
            <a:ext cx="6273841" cy="2031325"/>
          </a:xfrm>
          <a:prstGeom prst="rect">
            <a:avLst/>
          </a:prstGeom>
          <a:noFill/>
        </p:spPr>
        <p:txBody>
          <a:bodyPr wrap="square">
            <a:spAutoFit/>
          </a:bodyPr>
          <a:lstStyle/>
          <a:p>
            <a:endParaRPr lang="fr-FR" dirty="0"/>
          </a:p>
          <a:p>
            <a:endParaRPr lang="fr-FR" b="1" dirty="0">
              <a:solidFill>
                <a:srgbClr val="7030A0"/>
              </a:solidFill>
            </a:endParaRPr>
          </a:p>
          <a:p>
            <a:pPr marL="285750" indent="-285750">
              <a:buFont typeface="Wingdings" panose="05000000000000000000" pitchFamily="2" charset="2"/>
              <a:buChar char="§"/>
            </a:pPr>
            <a:endParaRPr lang="fr-FR" b="1" dirty="0">
              <a:solidFill>
                <a:srgbClr val="7030A0"/>
              </a:solidFill>
            </a:endParaRPr>
          </a:p>
          <a:p>
            <a:pPr marL="285750" indent="-285750">
              <a:buFont typeface="Wingdings" panose="05000000000000000000" pitchFamily="2" charset="2"/>
              <a:buChar char="§"/>
            </a:pPr>
            <a:r>
              <a:rPr lang="fr-FR" b="1" dirty="0">
                <a:solidFill>
                  <a:srgbClr val="7030A0"/>
                </a:solidFill>
              </a:rPr>
              <a:t>Piloter les résultats associés afin d’améliorer sa performance globale</a:t>
            </a:r>
          </a:p>
          <a:p>
            <a:endParaRPr lang="fr-FR" dirty="0"/>
          </a:p>
          <a:p>
            <a:endParaRPr lang="fr-FR" dirty="0"/>
          </a:p>
        </p:txBody>
      </p:sp>
      <p:sp>
        <p:nvSpPr>
          <p:cNvPr id="8" name="ZoneTexte 7">
            <a:extLst>
              <a:ext uri="{FF2B5EF4-FFF2-40B4-BE49-F238E27FC236}">
                <a16:creationId xmlns:a16="http://schemas.microsoft.com/office/drawing/2014/main" id="{23460676-E11C-43C7-AE6F-9427C42B4F72}"/>
              </a:ext>
            </a:extLst>
          </p:cNvPr>
          <p:cNvSpPr txBox="1"/>
          <p:nvPr/>
        </p:nvSpPr>
        <p:spPr>
          <a:xfrm>
            <a:off x="7173405" y="1606610"/>
            <a:ext cx="4332129" cy="2308324"/>
          </a:xfrm>
          <a:prstGeom prst="rect">
            <a:avLst/>
          </a:prstGeom>
          <a:solidFill>
            <a:schemeClr val="accent5">
              <a:lumMod val="60000"/>
              <a:lumOff val="40000"/>
            </a:schemeClr>
          </a:solidFill>
        </p:spPr>
        <p:txBody>
          <a:bodyPr wrap="square">
            <a:spAutoFit/>
          </a:bodyPr>
          <a:lstStyle/>
          <a:p>
            <a:r>
              <a:rPr lang="fr-FR" b="1" dirty="0">
                <a:solidFill>
                  <a:schemeClr val="bg1"/>
                </a:solidFill>
              </a:rPr>
              <a:t>AFNOR Certification propose aux structures de moins de 50 salariés une évaluation RSE en adéquation avec leurs moyens humains, matériels et financiers. Le modèle TPE est adapté en termes de référentiel, de livrable et de durée et aboutit à la délivrance du Label Engagé RSE.</a:t>
            </a:r>
          </a:p>
        </p:txBody>
      </p:sp>
      <p:pic>
        <p:nvPicPr>
          <p:cNvPr id="9" name="Image 8">
            <a:extLst>
              <a:ext uri="{FF2B5EF4-FFF2-40B4-BE49-F238E27FC236}">
                <a16:creationId xmlns:a16="http://schemas.microsoft.com/office/drawing/2014/main" id="{F2845A29-74B3-4BBC-837C-124834875103}"/>
              </a:ext>
            </a:extLst>
          </p:cNvPr>
          <p:cNvPicPr>
            <a:picLocks noChangeAspect="1"/>
          </p:cNvPicPr>
          <p:nvPr/>
        </p:nvPicPr>
        <p:blipFill>
          <a:blip r:embed="rId3"/>
          <a:stretch>
            <a:fillRect/>
          </a:stretch>
        </p:blipFill>
        <p:spPr>
          <a:xfrm>
            <a:off x="5450889" y="4407960"/>
            <a:ext cx="5407611" cy="2163044"/>
          </a:xfrm>
          <a:prstGeom prst="rect">
            <a:avLst/>
          </a:prstGeom>
        </p:spPr>
      </p:pic>
      <p:sp>
        <p:nvSpPr>
          <p:cNvPr id="12" name="Titre 1">
            <a:extLst>
              <a:ext uri="{FF2B5EF4-FFF2-40B4-BE49-F238E27FC236}">
                <a16:creationId xmlns:a16="http://schemas.microsoft.com/office/drawing/2014/main" id="{C684A1DB-C2C8-4789-B85A-22BFF4FE21E8}"/>
              </a:ext>
            </a:extLst>
          </p:cNvPr>
          <p:cNvSpPr txBox="1">
            <a:spLocks/>
          </p:cNvSpPr>
          <p:nvPr/>
        </p:nvSpPr>
        <p:spPr>
          <a:xfrm>
            <a:off x="1458568" y="18242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a:t>Focus sur La norme « Engagé RSE »</a:t>
            </a:r>
            <a:endParaRPr lang="fr-FR" b="1" dirty="0"/>
          </a:p>
        </p:txBody>
      </p:sp>
      <p:sp>
        <p:nvSpPr>
          <p:cNvPr id="11" name="ZoneTexte 10">
            <a:extLst>
              <a:ext uri="{FF2B5EF4-FFF2-40B4-BE49-F238E27FC236}">
                <a16:creationId xmlns:a16="http://schemas.microsoft.com/office/drawing/2014/main" id="{5F329A56-9F40-4723-B00D-E9E28502D435}"/>
              </a:ext>
            </a:extLst>
          </p:cNvPr>
          <p:cNvSpPr txBox="1"/>
          <p:nvPr/>
        </p:nvSpPr>
        <p:spPr>
          <a:xfrm>
            <a:off x="325942" y="3869443"/>
            <a:ext cx="4980373" cy="1754326"/>
          </a:xfrm>
          <a:prstGeom prst="rect">
            <a:avLst/>
          </a:prstGeom>
          <a:noFill/>
        </p:spPr>
        <p:txBody>
          <a:bodyPr wrap="square" rtlCol="0">
            <a:spAutoFit/>
          </a:bodyPr>
          <a:lstStyle/>
          <a:p>
            <a:pPr marL="285750" indent="-285750">
              <a:buFont typeface="Wingdings" panose="05000000000000000000" pitchFamily="2" charset="2"/>
              <a:buChar char="§"/>
            </a:pPr>
            <a:r>
              <a:rPr lang="fr-FR" b="1" dirty="0">
                <a:solidFill>
                  <a:srgbClr val="7030A0"/>
                </a:solidFill>
              </a:rPr>
              <a:t>Vérification de la mise en œuvre des pratiques concrètes de RSE et le déploiement managérial (</a:t>
            </a:r>
            <a:r>
              <a:rPr lang="fr-FR" b="1" dirty="0" err="1">
                <a:solidFill>
                  <a:srgbClr val="7030A0"/>
                </a:solidFill>
              </a:rPr>
              <a:t>yc</a:t>
            </a:r>
            <a:r>
              <a:rPr lang="fr-FR" b="1" dirty="0">
                <a:solidFill>
                  <a:srgbClr val="7030A0"/>
                </a:solidFill>
              </a:rPr>
              <a:t> communication): RH et conditions de travail, process de production, mise en œuvre ancrage territorial, etc.</a:t>
            </a:r>
          </a:p>
        </p:txBody>
      </p:sp>
      <p:sp>
        <p:nvSpPr>
          <p:cNvPr id="13" name="ZoneTexte 12">
            <a:extLst>
              <a:ext uri="{FF2B5EF4-FFF2-40B4-BE49-F238E27FC236}">
                <a16:creationId xmlns:a16="http://schemas.microsoft.com/office/drawing/2014/main" id="{64795D4B-971D-4F99-86F4-8841B1EF5131}"/>
              </a:ext>
            </a:extLst>
          </p:cNvPr>
          <p:cNvSpPr txBox="1"/>
          <p:nvPr/>
        </p:nvSpPr>
        <p:spPr>
          <a:xfrm>
            <a:off x="353841" y="1180729"/>
            <a:ext cx="6535231" cy="92333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7030A0"/>
                </a:solidFill>
                <a:effectLst/>
                <a:uLnTx/>
                <a:uFillTx/>
                <a:latin typeface="Trebuchet MS" panose="020B0603020202020204"/>
                <a:ea typeface="+mn-ea"/>
                <a:cs typeface="+mn-cs"/>
              </a:rPr>
              <a:t>Démontrer sa capacité à identifier ses propres enjeux RSE en fonction de son contexte et des attentes de ses PP</a:t>
            </a:r>
          </a:p>
        </p:txBody>
      </p:sp>
      <p:sp>
        <p:nvSpPr>
          <p:cNvPr id="14" name="ZoneTexte 13">
            <a:extLst>
              <a:ext uri="{FF2B5EF4-FFF2-40B4-BE49-F238E27FC236}">
                <a16:creationId xmlns:a16="http://schemas.microsoft.com/office/drawing/2014/main" id="{FA163A7D-5EA5-4E50-884A-EDAC0DD76C28}"/>
              </a:ext>
            </a:extLst>
          </p:cNvPr>
          <p:cNvSpPr txBox="1"/>
          <p:nvPr/>
        </p:nvSpPr>
        <p:spPr>
          <a:xfrm>
            <a:off x="319268" y="2104059"/>
            <a:ext cx="6854137" cy="646331"/>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1800" b="1" i="0" u="none" strike="noStrike" kern="1200" cap="none" spc="0" normalizeH="0" baseline="0" noProof="0" dirty="0">
                <a:ln>
                  <a:noFill/>
                </a:ln>
                <a:solidFill>
                  <a:srgbClr val="7030A0"/>
                </a:solidFill>
                <a:effectLst/>
                <a:uLnTx/>
                <a:uFillTx/>
                <a:latin typeface="Trebuchet MS" panose="020B0603020202020204"/>
                <a:ea typeface="+mn-ea"/>
                <a:cs typeface="+mn-cs"/>
              </a:rPr>
              <a:t>Déployer des pratiques managériales et opérationnelles pertinentes par rapport à ces enjeux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17309" y="77406"/>
            <a:ext cx="10393680" cy="615553"/>
          </a:xfrm>
          <a:prstGeom prst="rect">
            <a:avLst/>
          </a:prstGeom>
        </p:spPr>
        <p:txBody>
          <a:bodyPr lIns="0" tIns="0" rIns="0" bIns="0" rtlCol="0" anchor="t">
            <a:spAutoFit/>
          </a:bodyPr>
          <a:lstStyle>
            <a:defPPr>
              <a:defRPr lang="en-US"/>
            </a:defPPr>
            <a:lvl1pPr algn="ctr">
              <a:lnSpc>
                <a:spcPts val="4752"/>
              </a:lnSpc>
              <a:defRPr sz="4000" b="1" spc="-175">
                <a:solidFill>
                  <a:schemeClr val="accent1">
                    <a:lumMod val="75000"/>
                  </a:schemeClr>
                </a:solidFill>
                <a:latin typeface="+mj-lt"/>
              </a:defRPr>
            </a:lvl1pPr>
          </a:lstStyle>
          <a:p>
            <a:pPr marL="0" marR="0" lvl="0" indent="0" algn="ctr" defTabSz="457200" rtl="0" eaLnBrk="1" fontAlgn="auto" latinLnBrk="0" hangingPunct="1">
              <a:lnSpc>
                <a:spcPts val="4752"/>
              </a:lnSpc>
              <a:spcBef>
                <a:spcPts val="0"/>
              </a:spcBef>
              <a:spcAft>
                <a:spcPts val="0"/>
              </a:spcAft>
              <a:buClrTx/>
              <a:buSzTx/>
              <a:buFontTx/>
              <a:buNone/>
              <a:tabLst/>
              <a:defRPr/>
            </a:pPr>
            <a:r>
              <a:rPr kumimoji="0" lang="en-US" sz="4000" b="1" i="0" u="none" strike="noStrike" kern="1200" cap="none" spc="-175" normalizeH="0" baseline="0" noProof="0" dirty="0">
                <a:ln>
                  <a:noFill/>
                </a:ln>
                <a:solidFill>
                  <a:srgbClr val="90C226">
                    <a:lumMod val="75000"/>
                  </a:srgbClr>
                </a:solidFill>
                <a:effectLst/>
                <a:uLnTx/>
                <a:uFillTx/>
                <a:latin typeface="Trebuchet MS" panose="020B0603020202020204"/>
                <a:ea typeface="+mn-ea"/>
                <a:cs typeface="+mn-cs"/>
              </a:rPr>
              <a:t>Les sept axes de </a:t>
            </a:r>
            <a:r>
              <a:rPr kumimoji="0" lang="en-US" sz="4000" b="1" i="0" u="none" strike="noStrike" kern="1200" cap="none" spc="-175" normalizeH="0" baseline="0" noProof="0" dirty="0" err="1">
                <a:ln>
                  <a:noFill/>
                </a:ln>
                <a:solidFill>
                  <a:srgbClr val="90C226">
                    <a:lumMod val="75000"/>
                  </a:srgbClr>
                </a:solidFill>
                <a:effectLst/>
                <a:uLnTx/>
                <a:uFillTx/>
                <a:latin typeface="Trebuchet MS" panose="020B0603020202020204"/>
                <a:ea typeface="+mn-ea"/>
                <a:cs typeface="+mn-cs"/>
              </a:rPr>
              <a:t>l’ISO</a:t>
            </a:r>
            <a:r>
              <a:rPr kumimoji="0" lang="en-US" sz="4000" b="1" i="0" u="none" strike="noStrike" kern="1200" cap="none" spc="-175" normalizeH="0" baseline="0" noProof="0" dirty="0">
                <a:ln>
                  <a:noFill/>
                </a:ln>
                <a:solidFill>
                  <a:srgbClr val="90C226">
                    <a:lumMod val="75000"/>
                  </a:srgbClr>
                </a:solidFill>
                <a:effectLst/>
                <a:uLnTx/>
                <a:uFillTx/>
                <a:latin typeface="Trebuchet MS" panose="020B0603020202020204"/>
                <a:ea typeface="+mn-ea"/>
                <a:cs typeface="+mn-cs"/>
              </a:rPr>
              <a:t> 26000</a:t>
            </a:r>
          </a:p>
        </p:txBody>
      </p:sp>
      <p:pic>
        <p:nvPicPr>
          <p:cNvPr id="3" name="Picture 3"/>
          <p:cNvPicPr>
            <a:picLocks noChangeAspect="1"/>
          </p:cNvPicPr>
          <p:nvPr/>
        </p:nvPicPr>
        <p:blipFill>
          <a:blip r:embed="rId2"/>
          <a:srcRect/>
          <a:stretch>
            <a:fillRect/>
          </a:stretch>
        </p:blipFill>
        <p:spPr>
          <a:xfrm>
            <a:off x="1830190" y="864433"/>
            <a:ext cx="7295522" cy="5361646"/>
          </a:xfrm>
          <a:prstGeom prst="rect">
            <a:avLst/>
          </a:prstGeom>
        </p:spPr>
      </p:pic>
      <p:pic>
        <p:nvPicPr>
          <p:cNvPr id="15" name="Image 14">
            <a:extLst>
              <a:ext uri="{FF2B5EF4-FFF2-40B4-BE49-F238E27FC236}">
                <a16:creationId xmlns:a16="http://schemas.microsoft.com/office/drawing/2014/main" id="{E0F20466-D967-4025-B3EC-C903ECC4B188}"/>
              </a:ext>
            </a:extLst>
          </p:cNvPr>
          <p:cNvPicPr>
            <a:picLocks noChangeAspect="1"/>
          </p:cNvPicPr>
          <p:nvPr/>
        </p:nvPicPr>
        <p:blipFill>
          <a:blip r:embed="rId3"/>
          <a:stretch>
            <a:fillRect/>
          </a:stretch>
        </p:blipFill>
        <p:spPr>
          <a:xfrm>
            <a:off x="620957" y="6407745"/>
            <a:ext cx="2420322" cy="487722"/>
          </a:xfrm>
          <a:prstGeom prst="rect">
            <a:avLst/>
          </a:prstGeom>
        </p:spPr>
      </p:pic>
    </p:spTree>
    <p:extLst>
      <p:ext uri="{BB962C8B-B14F-4D97-AF65-F5344CB8AC3E}">
        <p14:creationId xmlns:p14="http://schemas.microsoft.com/office/powerpoint/2010/main" val="210621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062249" y="124304"/>
            <a:ext cx="8596668" cy="1320800"/>
          </a:xfrm>
        </p:spPr>
        <p:txBody>
          <a:bodyPr/>
          <a:lstStyle/>
          <a:p>
            <a:r>
              <a:rPr lang="fr-FR" b="1" dirty="0"/>
              <a:t>Actions - Gouvernance</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5" name="ZoneTexte 4">
            <a:extLst>
              <a:ext uri="{FF2B5EF4-FFF2-40B4-BE49-F238E27FC236}">
                <a16:creationId xmlns:a16="http://schemas.microsoft.com/office/drawing/2014/main" id="{75DEFE8B-093E-4AEB-80D0-4D5A2EEE9D3E}"/>
              </a:ext>
            </a:extLst>
          </p:cNvPr>
          <p:cNvSpPr txBox="1"/>
          <p:nvPr/>
        </p:nvSpPr>
        <p:spPr>
          <a:xfrm>
            <a:off x="437315" y="941033"/>
            <a:ext cx="11583050" cy="1754326"/>
          </a:xfrm>
          <a:prstGeom prst="rect">
            <a:avLst/>
          </a:prstGeom>
          <a:noFill/>
        </p:spPr>
        <p:txBody>
          <a:bodyPr wrap="square">
            <a:spAutoFit/>
          </a:bodyPr>
          <a:lstStyle/>
          <a:p>
            <a:r>
              <a:rPr lang="fr-FR" b="1" dirty="0">
                <a:solidFill>
                  <a:srgbClr val="7030A0"/>
                </a:solidFill>
              </a:rPr>
              <a:t>Il s’agit de concilier trois principes :</a:t>
            </a:r>
          </a:p>
          <a:p>
            <a:endParaRPr lang="fr-FR" b="1" dirty="0">
              <a:solidFill>
                <a:srgbClr val="7030A0"/>
              </a:solidFill>
            </a:endParaRPr>
          </a:p>
          <a:p>
            <a:pPr marL="285750" indent="-285750">
              <a:buFont typeface="Wingdings" panose="05000000000000000000" pitchFamily="2" charset="2"/>
              <a:buChar char="ü"/>
            </a:pPr>
            <a:r>
              <a:rPr lang="fr-FR" b="1" dirty="0">
                <a:solidFill>
                  <a:srgbClr val="7030A0"/>
                </a:solidFill>
              </a:rPr>
              <a:t>La redevabilité : rendre des comptes sur la gestion aux différentes parties prenantes</a:t>
            </a:r>
          </a:p>
          <a:p>
            <a:pPr marL="285750" indent="-285750">
              <a:buFont typeface="Wingdings" panose="05000000000000000000" pitchFamily="2" charset="2"/>
              <a:buChar char="ü"/>
            </a:pPr>
            <a:r>
              <a:rPr lang="fr-FR" b="1" dirty="0">
                <a:solidFill>
                  <a:srgbClr val="7030A0"/>
                </a:solidFill>
              </a:rPr>
              <a:t>L’intégrité : respect de certaines valeurs qui relèvent de l’honnêteté dans la gestion quotidienne de l’entreprise</a:t>
            </a:r>
          </a:p>
          <a:p>
            <a:pPr marL="285750" indent="-285750">
              <a:buFont typeface="Wingdings" panose="05000000000000000000" pitchFamily="2" charset="2"/>
              <a:buChar char="ü"/>
            </a:pPr>
            <a:r>
              <a:rPr lang="fr-FR" b="1" dirty="0">
                <a:solidFill>
                  <a:srgbClr val="7030A0"/>
                </a:solidFill>
              </a:rPr>
              <a:t>La transparence : divulguer des informations pertinentes à toutes les parties prenantes</a:t>
            </a:r>
          </a:p>
        </p:txBody>
      </p:sp>
      <p:sp>
        <p:nvSpPr>
          <p:cNvPr id="6" name="ZoneTexte 5">
            <a:extLst>
              <a:ext uri="{FF2B5EF4-FFF2-40B4-BE49-F238E27FC236}">
                <a16:creationId xmlns:a16="http://schemas.microsoft.com/office/drawing/2014/main" id="{464BAC05-E58C-467B-9326-1B9E9B52C65D}"/>
              </a:ext>
            </a:extLst>
          </p:cNvPr>
          <p:cNvSpPr txBox="1"/>
          <p:nvPr/>
        </p:nvSpPr>
        <p:spPr>
          <a:xfrm>
            <a:off x="733272" y="2994526"/>
            <a:ext cx="7401668" cy="2985433"/>
          </a:xfrm>
          <a:prstGeom prst="rect">
            <a:avLst/>
          </a:prstGeom>
          <a:solidFill>
            <a:schemeClr val="accent5"/>
          </a:solidFill>
        </p:spPr>
        <p:txBody>
          <a:bodyPr wrap="square" rtlCol="0">
            <a:spAutoFit/>
          </a:bodyPr>
          <a:lstStyle/>
          <a:p>
            <a:pPr marL="342900" indent="-342900">
              <a:buFontTx/>
              <a:buChar char="-"/>
            </a:pPr>
            <a:r>
              <a:rPr lang="fr-FR" sz="1700" b="1" i="1" dirty="0">
                <a:solidFill>
                  <a:schemeClr val="bg1"/>
                </a:solidFill>
              </a:rPr>
              <a:t>Mettre en place au sein de l’entreprise un ou des référents RSE, des ambassadeurs, un comité de suivi RSE </a:t>
            </a:r>
          </a:p>
          <a:p>
            <a:pPr marL="342900" indent="-342900">
              <a:buFontTx/>
              <a:buChar char="-"/>
            </a:pPr>
            <a:r>
              <a:rPr lang="fr-FR" sz="1700" b="1" i="1" dirty="0">
                <a:solidFill>
                  <a:schemeClr val="bg1"/>
                </a:solidFill>
              </a:rPr>
              <a:t>Former les administrateurs aux enjeux de la RSE et accorder du temps aux sujets RSE en CA</a:t>
            </a:r>
          </a:p>
          <a:p>
            <a:pPr marL="342900" indent="-342900">
              <a:buFontTx/>
              <a:buChar char="-"/>
            </a:pPr>
            <a:r>
              <a:rPr lang="fr-FR" sz="1700" b="1" i="1" dirty="0">
                <a:solidFill>
                  <a:schemeClr val="bg1"/>
                </a:solidFill>
              </a:rPr>
              <a:t>Communiquer régulièrement sur sa raison d’être qui reste le garant des décisions des entreprises</a:t>
            </a:r>
          </a:p>
          <a:p>
            <a:pPr marL="342900" indent="-342900">
              <a:buFontTx/>
              <a:buChar char="-"/>
            </a:pPr>
            <a:r>
              <a:rPr lang="fr-FR" sz="1700" b="1" i="1" dirty="0">
                <a:solidFill>
                  <a:schemeClr val="bg1"/>
                </a:solidFill>
              </a:rPr>
              <a:t>Fixer des objectifs RSE pour l’entreprise et les salariés</a:t>
            </a:r>
          </a:p>
          <a:p>
            <a:pPr marL="342900" indent="-342900">
              <a:buFontTx/>
              <a:buChar char="-"/>
            </a:pPr>
            <a:r>
              <a:rPr lang="fr-FR" sz="1700" b="1" i="1" dirty="0">
                <a:solidFill>
                  <a:schemeClr val="bg1"/>
                </a:solidFill>
              </a:rPr>
              <a:t>Mobiliser les parties prenantes sur certains projets</a:t>
            </a:r>
          </a:p>
          <a:p>
            <a:pPr marL="342900" indent="-342900">
              <a:buFontTx/>
              <a:buChar char="-"/>
            </a:pPr>
            <a:r>
              <a:rPr lang="fr-FR" sz="1700" b="1" i="1" dirty="0">
                <a:solidFill>
                  <a:schemeClr val="bg1"/>
                </a:solidFill>
              </a:rPr>
              <a:t>Associer les salariés aux décisions</a:t>
            </a:r>
          </a:p>
          <a:p>
            <a:pPr marL="342900" indent="-342900">
              <a:buFontTx/>
              <a:buChar char="-"/>
            </a:pPr>
            <a:r>
              <a:rPr lang="fr-FR" sz="1700" b="1" i="1" dirty="0">
                <a:solidFill>
                  <a:schemeClr val="bg1"/>
                </a:solidFill>
              </a:rPr>
              <a:t>Mettre en place une politique de rémunération responsable</a:t>
            </a:r>
          </a:p>
          <a:p>
            <a:endParaRPr lang="fr-FR" dirty="0"/>
          </a:p>
        </p:txBody>
      </p:sp>
      <p:pic>
        <p:nvPicPr>
          <p:cNvPr id="7" name="Image 6">
            <a:extLst>
              <a:ext uri="{FF2B5EF4-FFF2-40B4-BE49-F238E27FC236}">
                <a16:creationId xmlns:a16="http://schemas.microsoft.com/office/drawing/2014/main" id="{734FF2AE-167D-45B5-BAE3-70AAE62F45C2}"/>
              </a:ext>
            </a:extLst>
          </p:cNvPr>
          <p:cNvPicPr>
            <a:picLocks noChangeAspect="1"/>
          </p:cNvPicPr>
          <p:nvPr/>
        </p:nvPicPr>
        <p:blipFill>
          <a:blip r:embed="rId3"/>
          <a:stretch>
            <a:fillRect/>
          </a:stretch>
        </p:blipFill>
        <p:spPr>
          <a:xfrm>
            <a:off x="8596580" y="3595250"/>
            <a:ext cx="3042046" cy="2050317"/>
          </a:xfrm>
          <a:prstGeom prst="rect">
            <a:avLst/>
          </a:prstGeom>
        </p:spPr>
      </p:pic>
    </p:spTree>
    <p:extLst>
      <p:ext uri="{BB962C8B-B14F-4D97-AF65-F5344CB8AC3E}">
        <p14:creationId xmlns:p14="http://schemas.microsoft.com/office/powerpoint/2010/main" val="207948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1247297" y="161275"/>
            <a:ext cx="8596668" cy="1320800"/>
          </a:xfrm>
        </p:spPr>
        <p:txBody>
          <a:bodyPr/>
          <a:lstStyle/>
          <a:p>
            <a:r>
              <a:rPr lang="fr-FR" b="1" dirty="0"/>
              <a:t>Action - Loyauté des pratiques</a:t>
            </a:r>
            <a:br>
              <a:rPr lang="fr-FR" b="1" dirty="0"/>
            </a:br>
            <a:endParaRPr lang="fr-FR" b="1" dirty="0"/>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4" name="ZoneTexte 3">
            <a:extLst>
              <a:ext uri="{FF2B5EF4-FFF2-40B4-BE49-F238E27FC236}">
                <a16:creationId xmlns:a16="http://schemas.microsoft.com/office/drawing/2014/main" id="{9298A83E-5B29-4D4A-8B70-25C208C37BC3}"/>
              </a:ext>
            </a:extLst>
          </p:cNvPr>
          <p:cNvSpPr txBox="1"/>
          <p:nvPr/>
        </p:nvSpPr>
        <p:spPr>
          <a:xfrm>
            <a:off x="1247297" y="4936826"/>
            <a:ext cx="9277165" cy="923330"/>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pPr marL="0" indent="0">
              <a:buNone/>
            </a:pPr>
            <a:endParaRPr lang="fr-FR" dirty="0"/>
          </a:p>
          <a:p>
            <a:r>
              <a:rPr lang="fr-FR" dirty="0"/>
              <a:t>Former (plus particulièrement les référents)</a:t>
            </a:r>
          </a:p>
          <a:p>
            <a:endParaRPr lang="fr-FR" dirty="0"/>
          </a:p>
        </p:txBody>
      </p:sp>
      <p:sp>
        <p:nvSpPr>
          <p:cNvPr id="5" name="ZoneTexte 4">
            <a:extLst>
              <a:ext uri="{FF2B5EF4-FFF2-40B4-BE49-F238E27FC236}">
                <a16:creationId xmlns:a16="http://schemas.microsoft.com/office/drawing/2014/main" id="{5F0FC351-D415-4F2E-874E-2FC4F754EDC3}"/>
              </a:ext>
            </a:extLst>
          </p:cNvPr>
          <p:cNvSpPr txBox="1"/>
          <p:nvPr/>
        </p:nvSpPr>
        <p:spPr>
          <a:xfrm>
            <a:off x="1278048" y="1565397"/>
            <a:ext cx="443900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7030A0"/>
                </a:solidFill>
                <a:effectLst/>
                <a:uLnTx/>
                <a:uFillTx/>
                <a:latin typeface="Trebuchet MS" panose="020B0603020202020204"/>
                <a:ea typeface="+mn-ea"/>
                <a:cs typeface="+mn-cs"/>
              </a:rPr>
              <a:t>Code éthique et déontologique</a:t>
            </a:r>
          </a:p>
        </p:txBody>
      </p:sp>
      <p:sp>
        <p:nvSpPr>
          <p:cNvPr id="6" name="ZoneTexte 5">
            <a:extLst>
              <a:ext uri="{FF2B5EF4-FFF2-40B4-BE49-F238E27FC236}">
                <a16:creationId xmlns:a16="http://schemas.microsoft.com/office/drawing/2014/main" id="{F273F31D-9BBB-4C5C-9DBD-DA040CAA6590}"/>
              </a:ext>
            </a:extLst>
          </p:cNvPr>
          <p:cNvSpPr txBox="1"/>
          <p:nvPr/>
        </p:nvSpPr>
        <p:spPr>
          <a:xfrm>
            <a:off x="1278048" y="2244415"/>
            <a:ext cx="5832629" cy="646331"/>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Guide de conduite anti-corruption à destination des collaborateurs</a:t>
            </a:r>
          </a:p>
        </p:txBody>
      </p:sp>
      <p:sp>
        <p:nvSpPr>
          <p:cNvPr id="8" name="ZoneTexte 7">
            <a:extLst>
              <a:ext uri="{FF2B5EF4-FFF2-40B4-BE49-F238E27FC236}">
                <a16:creationId xmlns:a16="http://schemas.microsoft.com/office/drawing/2014/main" id="{5B8D4F2D-E1C5-44B4-AD4D-5479C58CBDFB}"/>
              </a:ext>
            </a:extLst>
          </p:cNvPr>
          <p:cNvSpPr txBox="1"/>
          <p:nvPr/>
        </p:nvSpPr>
        <p:spPr>
          <a:xfrm>
            <a:off x="1278048" y="3106909"/>
            <a:ext cx="5434943" cy="369332"/>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Mettre en place des dispositif d’alerte</a:t>
            </a:r>
          </a:p>
        </p:txBody>
      </p:sp>
      <p:sp>
        <p:nvSpPr>
          <p:cNvPr id="9" name="ZoneTexte 8">
            <a:extLst>
              <a:ext uri="{FF2B5EF4-FFF2-40B4-BE49-F238E27FC236}">
                <a16:creationId xmlns:a16="http://schemas.microsoft.com/office/drawing/2014/main" id="{328EF2DB-971F-4B14-A8DF-3DD25CC5D059}"/>
              </a:ext>
            </a:extLst>
          </p:cNvPr>
          <p:cNvSpPr txBox="1"/>
          <p:nvPr/>
        </p:nvSpPr>
        <p:spPr>
          <a:xfrm>
            <a:off x="1247297" y="4515580"/>
            <a:ext cx="7514970" cy="369332"/>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Intégrer la thématique dans la charte des achat responsables</a:t>
            </a:r>
          </a:p>
        </p:txBody>
      </p:sp>
      <p:sp>
        <p:nvSpPr>
          <p:cNvPr id="10" name="ZoneTexte 9">
            <a:extLst>
              <a:ext uri="{FF2B5EF4-FFF2-40B4-BE49-F238E27FC236}">
                <a16:creationId xmlns:a16="http://schemas.microsoft.com/office/drawing/2014/main" id="{92F60713-F406-4D2B-8D25-8A242E0EA779}"/>
              </a:ext>
            </a:extLst>
          </p:cNvPr>
          <p:cNvSpPr txBox="1"/>
          <p:nvPr/>
        </p:nvSpPr>
        <p:spPr>
          <a:xfrm>
            <a:off x="1278048" y="3849478"/>
            <a:ext cx="3968318" cy="369332"/>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Politique cadeaux</a:t>
            </a:r>
          </a:p>
        </p:txBody>
      </p:sp>
      <p:sp>
        <p:nvSpPr>
          <p:cNvPr id="11" name="ZoneTexte 10">
            <a:extLst>
              <a:ext uri="{FF2B5EF4-FFF2-40B4-BE49-F238E27FC236}">
                <a16:creationId xmlns:a16="http://schemas.microsoft.com/office/drawing/2014/main" id="{3FC007E7-B874-4E87-A5C5-C585D2C8252C}"/>
              </a:ext>
            </a:extLst>
          </p:cNvPr>
          <p:cNvSpPr txBox="1"/>
          <p:nvPr/>
        </p:nvSpPr>
        <p:spPr>
          <a:xfrm>
            <a:off x="7872597" y="5029273"/>
            <a:ext cx="3883981" cy="1040369"/>
          </a:xfrm>
          <a:prstGeom prst="rect">
            <a:avLst/>
          </a:prstGeom>
          <a:solidFill>
            <a:srgbClr val="FF0000"/>
          </a:solidFill>
        </p:spPr>
        <p:txBody>
          <a:bodyPr wrap="square" rtlCol="0">
            <a:spAutoFit/>
          </a:bodyPr>
          <a:lstStyle/>
          <a:p>
            <a:r>
              <a:rPr lang="fr-FR" sz="2000" b="1" dirty="0">
                <a:solidFill>
                  <a:schemeClr val="bg1"/>
                </a:solidFill>
              </a:rPr>
              <a:t>Certaines thématiques sont intégrés dans le code de déontologie de la profession</a:t>
            </a:r>
          </a:p>
        </p:txBody>
      </p:sp>
      <p:pic>
        <p:nvPicPr>
          <p:cNvPr id="12" name="Image 11">
            <a:extLst>
              <a:ext uri="{FF2B5EF4-FFF2-40B4-BE49-F238E27FC236}">
                <a16:creationId xmlns:a16="http://schemas.microsoft.com/office/drawing/2014/main" id="{1F227531-F4F9-4C76-B854-91C861DFC332}"/>
              </a:ext>
            </a:extLst>
          </p:cNvPr>
          <p:cNvPicPr>
            <a:picLocks noChangeAspect="1"/>
          </p:cNvPicPr>
          <p:nvPr/>
        </p:nvPicPr>
        <p:blipFill>
          <a:blip r:embed="rId3"/>
          <a:stretch>
            <a:fillRect/>
          </a:stretch>
        </p:blipFill>
        <p:spPr>
          <a:xfrm>
            <a:off x="7575195" y="1430849"/>
            <a:ext cx="3883981" cy="2665758"/>
          </a:xfrm>
          <a:prstGeom prst="rect">
            <a:avLst/>
          </a:prstGeom>
        </p:spPr>
      </p:pic>
    </p:spTree>
    <p:extLst>
      <p:ext uri="{BB962C8B-B14F-4D97-AF65-F5344CB8AC3E}">
        <p14:creationId xmlns:p14="http://schemas.microsoft.com/office/powerpoint/2010/main" val="225497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0" grpId="0"/>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1201115" y="277939"/>
            <a:ext cx="8596668" cy="1320800"/>
          </a:xfrm>
        </p:spPr>
        <p:txBody>
          <a:bodyPr/>
          <a:lstStyle/>
          <a:p>
            <a:r>
              <a:rPr lang="fr-FR" b="1" dirty="0"/>
              <a:t>Actions - Droits de l’Homme</a:t>
            </a:r>
            <a:br>
              <a:rPr lang="fr-FR" b="1" dirty="0"/>
            </a:br>
            <a:endParaRPr lang="fr-FR" b="1" dirty="0"/>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7" name="ZoneTexte 6">
            <a:extLst>
              <a:ext uri="{FF2B5EF4-FFF2-40B4-BE49-F238E27FC236}">
                <a16:creationId xmlns:a16="http://schemas.microsoft.com/office/drawing/2014/main" id="{5A8C4E49-CD75-4CEB-9934-1F64E13B4971}"/>
              </a:ext>
            </a:extLst>
          </p:cNvPr>
          <p:cNvSpPr txBox="1"/>
          <p:nvPr/>
        </p:nvSpPr>
        <p:spPr>
          <a:xfrm>
            <a:off x="860866" y="3274287"/>
            <a:ext cx="6098958" cy="369332"/>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Signer charte de la diversité</a:t>
            </a:r>
          </a:p>
        </p:txBody>
      </p:sp>
      <p:sp>
        <p:nvSpPr>
          <p:cNvPr id="8" name="ZoneTexte 7">
            <a:extLst>
              <a:ext uri="{FF2B5EF4-FFF2-40B4-BE49-F238E27FC236}">
                <a16:creationId xmlns:a16="http://schemas.microsoft.com/office/drawing/2014/main" id="{CE7702C3-7D5B-4EB3-97E3-DAAE024E758C}"/>
              </a:ext>
            </a:extLst>
          </p:cNvPr>
          <p:cNvSpPr txBox="1"/>
          <p:nvPr/>
        </p:nvSpPr>
        <p:spPr>
          <a:xfrm>
            <a:off x="820847" y="1475488"/>
            <a:ext cx="443900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1" i="0" u="none" strike="noStrike" kern="1200" cap="none" spc="0" normalizeH="0" baseline="0" noProof="0" dirty="0">
                <a:ln>
                  <a:noFill/>
                </a:ln>
                <a:solidFill>
                  <a:srgbClr val="7030A0"/>
                </a:solidFill>
                <a:effectLst/>
                <a:uLnTx/>
                <a:uFillTx/>
                <a:latin typeface="Trebuchet MS" panose="020B0603020202020204"/>
                <a:ea typeface="+mn-ea"/>
                <a:cs typeface="+mn-cs"/>
              </a:rPr>
              <a:t>Code éthique et déontologique</a:t>
            </a:r>
          </a:p>
        </p:txBody>
      </p:sp>
      <p:sp>
        <p:nvSpPr>
          <p:cNvPr id="9" name="ZoneTexte 8">
            <a:extLst>
              <a:ext uri="{FF2B5EF4-FFF2-40B4-BE49-F238E27FC236}">
                <a16:creationId xmlns:a16="http://schemas.microsoft.com/office/drawing/2014/main" id="{35BE1648-0881-4EA7-B0FA-47685264CA9F}"/>
              </a:ext>
            </a:extLst>
          </p:cNvPr>
          <p:cNvSpPr txBox="1"/>
          <p:nvPr/>
        </p:nvSpPr>
        <p:spPr>
          <a:xfrm>
            <a:off x="820847" y="2159514"/>
            <a:ext cx="8811423" cy="923330"/>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Politique de non-discrimination, de diversité, d’inclusion, politique anti-harcèlement : code conduite, process de recrutement, politique d’inclusion, dispositif d’alerte</a:t>
            </a:r>
          </a:p>
        </p:txBody>
      </p:sp>
      <p:pic>
        <p:nvPicPr>
          <p:cNvPr id="11" name="Image 10">
            <a:extLst>
              <a:ext uri="{FF2B5EF4-FFF2-40B4-BE49-F238E27FC236}">
                <a16:creationId xmlns:a16="http://schemas.microsoft.com/office/drawing/2014/main" id="{718DE17E-60EC-4914-9A55-650B99506B93}"/>
              </a:ext>
            </a:extLst>
          </p:cNvPr>
          <p:cNvPicPr>
            <a:picLocks noChangeAspect="1"/>
          </p:cNvPicPr>
          <p:nvPr/>
        </p:nvPicPr>
        <p:blipFill>
          <a:blip r:embed="rId3"/>
          <a:stretch>
            <a:fillRect/>
          </a:stretch>
        </p:blipFill>
        <p:spPr>
          <a:xfrm>
            <a:off x="8449995" y="3232971"/>
            <a:ext cx="3286285" cy="1962481"/>
          </a:xfrm>
          <a:prstGeom prst="rect">
            <a:avLst/>
          </a:prstGeom>
        </p:spPr>
      </p:pic>
      <p:sp>
        <p:nvSpPr>
          <p:cNvPr id="12" name="ZoneTexte 11">
            <a:extLst>
              <a:ext uri="{FF2B5EF4-FFF2-40B4-BE49-F238E27FC236}">
                <a16:creationId xmlns:a16="http://schemas.microsoft.com/office/drawing/2014/main" id="{7314514D-2ADD-43D2-AB06-E27014104633}"/>
              </a:ext>
            </a:extLst>
          </p:cNvPr>
          <p:cNvSpPr txBox="1"/>
          <p:nvPr/>
        </p:nvSpPr>
        <p:spPr>
          <a:xfrm>
            <a:off x="860866" y="5329002"/>
            <a:ext cx="3846990" cy="369332"/>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Protection des données des PP</a:t>
            </a:r>
          </a:p>
        </p:txBody>
      </p:sp>
      <p:sp>
        <p:nvSpPr>
          <p:cNvPr id="13" name="ZoneTexte 12">
            <a:extLst>
              <a:ext uri="{FF2B5EF4-FFF2-40B4-BE49-F238E27FC236}">
                <a16:creationId xmlns:a16="http://schemas.microsoft.com/office/drawing/2014/main" id="{2CD8400B-4EF6-4869-AE0D-2ADDBF685203}"/>
              </a:ext>
            </a:extLst>
          </p:cNvPr>
          <p:cNvSpPr txBox="1"/>
          <p:nvPr/>
        </p:nvSpPr>
        <p:spPr>
          <a:xfrm>
            <a:off x="860866" y="3978215"/>
            <a:ext cx="7514970" cy="369332"/>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dirty="0"/>
              <a:t>Intégrer la thématique dans la charte des achat responsables</a:t>
            </a:r>
          </a:p>
        </p:txBody>
      </p:sp>
      <p:sp>
        <p:nvSpPr>
          <p:cNvPr id="14" name="ZoneTexte 13">
            <a:extLst>
              <a:ext uri="{FF2B5EF4-FFF2-40B4-BE49-F238E27FC236}">
                <a16:creationId xmlns:a16="http://schemas.microsoft.com/office/drawing/2014/main" id="{012A9FDD-15E7-401C-A18D-6746F9A82CD8}"/>
              </a:ext>
            </a:extLst>
          </p:cNvPr>
          <p:cNvSpPr txBox="1"/>
          <p:nvPr/>
        </p:nvSpPr>
        <p:spPr>
          <a:xfrm>
            <a:off x="860866" y="4433631"/>
            <a:ext cx="9277165" cy="923330"/>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pPr marL="0" indent="0">
              <a:buNone/>
            </a:pPr>
            <a:endParaRPr lang="fr-FR" dirty="0"/>
          </a:p>
          <a:p>
            <a:r>
              <a:rPr lang="fr-FR" dirty="0"/>
              <a:t>Former (plus particulièrement les référents)</a:t>
            </a:r>
          </a:p>
          <a:p>
            <a:endParaRPr lang="fr-FR" dirty="0"/>
          </a:p>
        </p:txBody>
      </p:sp>
    </p:spTree>
    <p:extLst>
      <p:ext uri="{BB962C8B-B14F-4D97-AF65-F5344CB8AC3E}">
        <p14:creationId xmlns:p14="http://schemas.microsoft.com/office/powerpoint/2010/main" val="11978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2" grpId="0"/>
      <p:bldP spid="13"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683686" y="206917"/>
            <a:ext cx="8596668" cy="1320800"/>
          </a:xfrm>
        </p:spPr>
        <p:txBody>
          <a:bodyPr>
            <a:normAutofit fontScale="90000"/>
          </a:bodyPr>
          <a:lstStyle/>
          <a:p>
            <a:r>
              <a:rPr lang="fr-FR" b="1" dirty="0"/>
              <a:t>Actions - Clients</a:t>
            </a:r>
            <a:br>
              <a:rPr lang="fr-FR" b="1" dirty="0"/>
            </a:br>
            <a:br>
              <a:rPr lang="fr-FR" b="1" dirty="0"/>
            </a:br>
            <a:endParaRPr lang="fr-FR" b="1" dirty="0"/>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5" name="ZoneTexte 4">
            <a:extLst>
              <a:ext uri="{FF2B5EF4-FFF2-40B4-BE49-F238E27FC236}">
                <a16:creationId xmlns:a16="http://schemas.microsoft.com/office/drawing/2014/main" id="{D09E992E-E464-4374-B96C-A914846F3741}"/>
              </a:ext>
            </a:extLst>
          </p:cNvPr>
          <p:cNvSpPr txBox="1"/>
          <p:nvPr/>
        </p:nvSpPr>
        <p:spPr>
          <a:xfrm>
            <a:off x="1480216" y="3087430"/>
            <a:ext cx="6533965" cy="400110"/>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sz="2000" dirty="0"/>
              <a:t>Conformité RGPD - cybersécurité</a:t>
            </a:r>
          </a:p>
        </p:txBody>
      </p:sp>
      <p:sp>
        <p:nvSpPr>
          <p:cNvPr id="6" name="ZoneTexte 5">
            <a:extLst>
              <a:ext uri="{FF2B5EF4-FFF2-40B4-BE49-F238E27FC236}">
                <a16:creationId xmlns:a16="http://schemas.microsoft.com/office/drawing/2014/main" id="{FECE94DE-E97D-446E-8866-29F698C2A8C8}"/>
              </a:ext>
            </a:extLst>
          </p:cNvPr>
          <p:cNvSpPr txBox="1"/>
          <p:nvPr/>
        </p:nvSpPr>
        <p:spPr>
          <a:xfrm>
            <a:off x="1480217" y="1556566"/>
            <a:ext cx="5362113" cy="400110"/>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sz="2000" dirty="0"/>
              <a:t>Mettre</a:t>
            </a:r>
            <a:r>
              <a:rPr lang="fr-FR" dirty="0"/>
              <a:t> en place des enquêtes de satisfaction</a:t>
            </a:r>
          </a:p>
        </p:txBody>
      </p:sp>
      <p:sp>
        <p:nvSpPr>
          <p:cNvPr id="7" name="ZoneTexte 6">
            <a:extLst>
              <a:ext uri="{FF2B5EF4-FFF2-40B4-BE49-F238E27FC236}">
                <a16:creationId xmlns:a16="http://schemas.microsoft.com/office/drawing/2014/main" id="{26A036F1-D9A6-4E63-854F-D8250409A18A}"/>
              </a:ext>
            </a:extLst>
          </p:cNvPr>
          <p:cNvSpPr txBox="1"/>
          <p:nvPr/>
        </p:nvSpPr>
        <p:spPr>
          <a:xfrm>
            <a:off x="1480216" y="2203256"/>
            <a:ext cx="5621919" cy="707886"/>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sz="2000" dirty="0"/>
              <a:t>Procédures de gestion de réclamations et litiges</a:t>
            </a:r>
          </a:p>
        </p:txBody>
      </p:sp>
      <p:sp>
        <p:nvSpPr>
          <p:cNvPr id="8" name="ZoneTexte 7">
            <a:extLst>
              <a:ext uri="{FF2B5EF4-FFF2-40B4-BE49-F238E27FC236}">
                <a16:creationId xmlns:a16="http://schemas.microsoft.com/office/drawing/2014/main" id="{E47EC91D-DACF-4FFA-8BBB-C85F779751E5}"/>
              </a:ext>
            </a:extLst>
          </p:cNvPr>
          <p:cNvSpPr txBox="1"/>
          <p:nvPr/>
        </p:nvSpPr>
        <p:spPr>
          <a:xfrm>
            <a:off x="1480216" y="3827282"/>
            <a:ext cx="6533965" cy="400110"/>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sz="2000" dirty="0"/>
              <a:t>Intégrer clients dans le développement d’offres</a:t>
            </a:r>
          </a:p>
        </p:txBody>
      </p:sp>
      <p:sp>
        <p:nvSpPr>
          <p:cNvPr id="9" name="ZoneTexte 8">
            <a:extLst>
              <a:ext uri="{FF2B5EF4-FFF2-40B4-BE49-F238E27FC236}">
                <a16:creationId xmlns:a16="http://schemas.microsoft.com/office/drawing/2014/main" id="{59A7B742-A807-4555-BE6C-238F74D66FE7}"/>
              </a:ext>
            </a:extLst>
          </p:cNvPr>
          <p:cNvSpPr txBox="1"/>
          <p:nvPr/>
        </p:nvSpPr>
        <p:spPr>
          <a:xfrm>
            <a:off x="1480216" y="4567134"/>
            <a:ext cx="7725927" cy="707886"/>
          </a:xfrm>
          <a:prstGeom prst="rect">
            <a:avLst/>
          </a:prstGeom>
          <a:noFill/>
        </p:spPr>
        <p:txBody>
          <a:bodyPr wrap="square" rtlCol="0">
            <a:spAutoFit/>
          </a:bodyPr>
          <a:lstStyle>
            <a:defPPr>
              <a:defRPr lang="en-US"/>
            </a:defPPr>
            <a:lvl1pPr marL="285750" marR="0" lvl="0" indent="-285750" fontAlgn="auto">
              <a:lnSpc>
                <a:spcPct val="100000"/>
              </a:lnSpc>
              <a:spcBef>
                <a:spcPts val="0"/>
              </a:spcBef>
              <a:spcAft>
                <a:spcPts val="0"/>
              </a:spcAft>
              <a:buClrTx/>
              <a:buSzTx/>
              <a:buFont typeface="Wingdings" panose="05000000000000000000" pitchFamily="2" charset="2"/>
              <a:buChar char="Ø"/>
              <a:tabLst/>
              <a:defRPr kumimoji="0" b="1" i="0" u="none" strike="noStrike" cap="none" spc="0" normalizeH="0" baseline="0">
                <a:ln>
                  <a:noFill/>
                </a:ln>
                <a:solidFill>
                  <a:srgbClr val="7030A0"/>
                </a:solidFill>
                <a:effectLst/>
                <a:uLnTx/>
                <a:uFillTx/>
                <a:latin typeface="Trebuchet MS" panose="020B0603020202020204"/>
              </a:defRPr>
            </a:lvl1pPr>
          </a:lstStyle>
          <a:p>
            <a:r>
              <a:rPr lang="fr-FR" sz="2000" dirty="0"/>
              <a:t>Développer des offres adaptées à certains clients (jeunes association, fondations…)</a:t>
            </a:r>
          </a:p>
        </p:txBody>
      </p:sp>
      <p:pic>
        <p:nvPicPr>
          <p:cNvPr id="11" name="Image 10">
            <a:extLst>
              <a:ext uri="{FF2B5EF4-FFF2-40B4-BE49-F238E27FC236}">
                <a16:creationId xmlns:a16="http://schemas.microsoft.com/office/drawing/2014/main" id="{8FFB1282-74E1-4D25-9334-A097CCCEB819}"/>
              </a:ext>
            </a:extLst>
          </p:cNvPr>
          <p:cNvPicPr>
            <a:picLocks noChangeAspect="1"/>
          </p:cNvPicPr>
          <p:nvPr/>
        </p:nvPicPr>
        <p:blipFill>
          <a:blip r:embed="rId3"/>
          <a:stretch>
            <a:fillRect/>
          </a:stretch>
        </p:blipFill>
        <p:spPr>
          <a:xfrm>
            <a:off x="7812510" y="1265119"/>
            <a:ext cx="2787265" cy="2824762"/>
          </a:xfrm>
          <a:prstGeom prst="rect">
            <a:avLst/>
          </a:prstGeom>
        </p:spPr>
      </p:pic>
    </p:spTree>
    <p:extLst>
      <p:ext uri="{BB962C8B-B14F-4D97-AF65-F5344CB8AC3E}">
        <p14:creationId xmlns:p14="http://schemas.microsoft.com/office/powerpoint/2010/main" val="10714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062249" y="189162"/>
            <a:ext cx="8596668" cy="1320800"/>
          </a:xfrm>
        </p:spPr>
        <p:txBody>
          <a:bodyPr/>
          <a:lstStyle/>
          <a:p>
            <a:r>
              <a:rPr lang="fr-FR" b="1" dirty="0"/>
              <a:t>Actions - Territoire</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4" name="ZoneTexte 3">
            <a:extLst>
              <a:ext uri="{FF2B5EF4-FFF2-40B4-BE49-F238E27FC236}">
                <a16:creationId xmlns:a16="http://schemas.microsoft.com/office/drawing/2014/main" id="{4AF07458-5F77-4791-942E-36950BD5FD06}"/>
              </a:ext>
            </a:extLst>
          </p:cNvPr>
          <p:cNvSpPr txBox="1"/>
          <p:nvPr/>
        </p:nvSpPr>
        <p:spPr>
          <a:xfrm>
            <a:off x="1487612" y="5381146"/>
            <a:ext cx="6276512"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Interagir avec l’enseignement (stagiaires, alternants))</a:t>
            </a:r>
          </a:p>
        </p:txBody>
      </p:sp>
      <p:pic>
        <p:nvPicPr>
          <p:cNvPr id="5" name="Image 4">
            <a:extLst>
              <a:ext uri="{FF2B5EF4-FFF2-40B4-BE49-F238E27FC236}">
                <a16:creationId xmlns:a16="http://schemas.microsoft.com/office/drawing/2014/main" id="{1DC4FA14-B2DC-4978-9D07-ED8BF238C95C}"/>
              </a:ext>
            </a:extLst>
          </p:cNvPr>
          <p:cNvPicPr>
            <a:picLocks noChangeAspect="1"/>
          </p:cNvPicPr>
          <p:nvPr/>
        </p:nvPicPr>
        <p:blipFill>
          <a:blip r:embed="rId3"/>
          <a:stretch>
            <a:fillRect/>
          </a:stretch>
        </p:blipFill>
        <p:spPr>
          <a:xfrm>
            <a:off x="6360583" y="1091965"/>
            <a:ext cx="3152775" cy="1447800"/>
          </a:xfrm>
          <a:prstGeom prst="rect">
            <a:avLst/>
          </a:prstGeom>
        </p:spPr>
      </p:pic>
      <p:sp>
        <p:nvSpPr>
          <p:cNvPr id="6" name="ZoneTexte 5">
            <a:extLst>
              <a:ext uri="{FF2B5EF4-FFF2-40B4-BE49-F238E27FC236}">
                <a16:creationId xmlns:a16="http://schemas.microsoft.com/office/drawing/2014/main" id="{08299CDA-FB6A-4E29-AEEF-589496C74422}"/>
              </a:ext>
            </a:extLst>
          </p:cNvPr>
          <p:cNvSpPr txBox="1"/>
          <p:nvPr/>
        </p:nvSpPr>
        <p:spPr>
          <a:xfrm>
            <a:off x="1487612" y="1749527"/>
            <a:ext cx="5255581"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7030A0"/>
                </a:solidFill>
              </a:rPr>
              <a:t>Mécénat/sponsoring d’association </a:t>
            </a:r>
          </a:p>
        </p:txBody>
      </p:sp>
      <p:sp>
        <p:nvSpPr>
          <p:cNvPr id="8" name="ZoneTexte 7">
            <a:extLst>
              <a:ext uri="{FF2B5EF4-FFF2-40B4-BE49-F238E27FC236}">
                <a16:creationId xmlns:a16="http://schemas.microsoft.com/office/drawing/2014/main" id="{6A4D14FF-96B8-41D2-9EBD-DFFA0932F1B0}"/>
              </a:ext>
            </a:extLst>
          </p:cNvPr>
          <p:cNvSpPr txBox="1"/>
          <p:nvPr/>
        </p:nvSpPr>
        <p:spPr>
          <a:xfrm>
            <a:off x="1487612" y="2436521"/>
            <a:ext cx="4462838"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Bénévolat – missions pro </a:t>
            </a:r>
            <a:r>
              <a:rPr lang="fr-FR" dirty="0" err="1"/>
              <a:t>bono</a:t>
            </a:r>
            <a:endParaRPr lang="fr-FR" dirty="0"/>
          </a:p>
        </p:txBody>
      </p:sp>
      <p:sp>
        <p:nvSpPr>
          <p:cNvPr id="9" name="ZoneTexte 8">
            <a:extLst>
              <a:ext uri="{FF2B5EF4-FFF2-40B4-BE49-F238E27FC236}">
                <a16:creationId xmlns:a16="http://schemas.microsoft.com/office/drawing/2014/main" id="{AF0A0081-F83B-4503-9460-EE9DC09025CC}"/>
              </a:ext>
            </a:extLst>
          </p:cNvPr>
          <p:cNvSpPr txBox="1"/>
          <p:nvPr/>
        </p:nvSpPr>
        <p:spPr>
          <a:xfrm>
            <a:off x="1487612" y="3149838"/>
            <a:ext cx="5732344" cy="1200329"/>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Charte achats responsables </a:t>
            </a:r>
          </a:p>
          <a:p>
            <a:pPr marL="0" indent="0">
              <a:buNone/>
            </a:pPr>
            <a:r>
              <a:rPr lang="fr-FR" dirty="0"/>
              <a:t>Evaluation des fournisseurs</a:t>
            </a:r>
          </a:p>
          <a:p>
            <a:pPr marL="0" indent="0">
              <a:buNone/>
            </a:pPr>
            <a:r>
              <a:rPr lang="fr-FR" dirty="0"/>
              <a:t>Privilégier achats locaux et éthiques</a:t>
            </a:r>
          </a:p>
          <a:p>
            <a:endParaRPr lang="fr-FR" dirty="0"/>
          </a:p>
        </p:txBody>
      </p:sp>
      <p:sp>
        <p:nvSpPr>
          <p:cNvPr id="10" name="ZoneTexte 9">
            <a:extLst>
              <a:ext uri="{FF2B5EF4-FFF2-40B4-BE49-F238E27FC236}">
                <a16:creationId xmlns:a16="http://schemas.microsoft.com/office/drawing/2014/main" id="{0F5E2194-5C39-4BFF-8A54-6F371630D9E1}"/>
              </a:ext>
            </a:extLst>
          </p:cNvPr>
          <p:cNvSpPr txBox="1"/>
          <p:nvPr/>
        </p:nvSpPr>
        <p:spPr>
          <a:xfrm>
            <a:off x="1487612" y="4370986"/>
            <a:ext cx="5732344" cy="646331"/>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Interagir avec les acteurs locaux (groupes de travail, interventions…)</a:t>
            </a:r>
          </a:p>
        </p:txBody>
      </p:sp>
      <p:pic>
        <p:nvPicPr>
          <p:cNvPr id="12" name="Image 11">
            <a:extLst>
              <a:ext uri="{FF2B5EF4-FFF2-40B4-BE49-F238E27FC236}">
                <a16:creationId xmlns:a16="http://schemas.microsoft.com/office/drawing/2014/main" id="{C81B9470-456C-4637-A914-34BD995CE3E9}"/>
              </a:ext>
            </a:extLst>
          </p:cNvPr>
          <p:cNvPicPr>
            <a:picLocks noChangeAspect="1"/>
          </p:cNvPicPr>
          <p:nvPr/>
        </p:nvPicPr>
        <p:blipFill>
          <a:blip r:embed="rId4"/>
          <a:stretch>
            <a:fillRect/>
          </a:stretch>
        </p:blipFill>
        <p:spPr>
          <a:xfrm>
            <a:off x="7511341" y="2949902"/>
            <a:ext cx="2762250" cy="800100"/>
          </a:xfrm>
          <a:prstGeom prst="rect">
            <a:avLst/>
          </a:prstGeom>
        </p:spPr>
      </p:pic>
      <p:pic>
        <p:nvPicPr>
          <p:cNvPr id="7" name="Image 6">
            <a:extLst>
              <a:ext uri="{FF2B5EF4-FFF2-40B4-BE49-F238E27FC236}">
                <a16:creationId xmlns:a16="http://schemas.microsoft.com/office/drawing/2014/main" id="{6841D805-3EEF-490D-A4CD-9482CE5D22F9}"/>
              </a:ext>
            </a:extLst>
          </p:cNvPr>
          <p:cNvPicPr>
            <a:picLocks noChangeAspect="1"/>
          </p:cNvPicPr>
          <p:nvPr/>
        </p:nvPicPr>
        <p:blipFill>
          <a:blip r:embed="rId5"/>
          <a:stretch>
            <a:fillRect/>
          </a:stretch>
        </p:blipFill>
        <p:spPr>
          <a:xfrm>
            <a:off x="8126397" y="3979705"/>
            <a:ext cx="1905000" cy="952500"/>
          </a:xfrm>
          <a:prstGeom prst="rect">
            <a:avLst/>
          </a:prstGeom>
        </p:spPr>
      </p:pic>
    </p:spTree>
    <p:extLst>
      <p:ext uri="{BB962C8B-B14F-4D97-AF65-F5344CB8AC3E}">
        <p14:creationId xmlns:p14="http://schemas.microsoft.com/office/powerpoint/2010/main" val="95825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2071127" y="162529"/>
            <a:ext cx="8596668" cy="1320800"/>
          </a:xfrm>
        </p:spPr>
        <p:txBody>
          <a:bodyPr>
            <a:normAutofit/>
          </a:bodyPr>
          <a:lstStyle/>
          <a:p>
            <a:r>
              <a:rPr lang="fr-FR" b="1" dirty="0"/>
              <a:t>Action - Environnement</a:t>
            </a:r>
            <a:br>
              <a:rPr lang="fr-FR" b="1" dirty="0"/>
            </a:br>
            <a:endParaRPr lang="fr-FR" b="1" dirty="0"/>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7" name="ZoneTexte 6">
            <a:extLst>
              <a:ext uri="{FF2B5EF4-FFF2-40B4-BE49-F238E27FC236}">
                <a16:creationId xmlns:a16="http://schemas.microsoft.com/office/drawing/2014/main" id="{94C475EA-5B99-4B21-82A2-9C6C3FFD404A}"/>
              </a:ext>
            </a:extLst>
          </p:cNvPr>
          <p:cNvSpPr txBox="1"/>
          <p:nvPr/>
        </p:nvSpPr>
        <p:spPr>
          <a:xfrm>
            <a:off x="9035110" y="3298843"/>
            <a:ext cx="3773010" cy="338554"/>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Favoriser les </a:t>
            </a:r>
            <a:r>
              <a:rPr lang="fr-FR" dirty="0" err="1"/>
              <a:t>éco-mobilité</a:t>
            </a:r>
            <a:endParaRPr lang="fr-FR" dirty="0"/>
          </a:p>
        </p:txBody>
      </p:sp>
      <p:sp>
        <p:nvSpPr>
          <p:cNvPr id="8" name="ZoneTexte 7">
            <a:extLst>
              <a:ext uri="{FF2B5EF4-FFF2-40B4-BE49-F238E27FC236}">
                <a16:creationId xmlns:a16="http://schemas.microsoft.com/office/drawing/2014/main" id="{575CEF36-9A0A-4298-B2CA-06BC1E521843}"/>
              </a:ext>
            </a:extLst>
          </p:cNvPr>
          <p:cNvSpPr txBox="1"/>
          <p:nvPr/>
        </p:nvSpPr>
        <p:spPr>
          <a:xfrm>
            <a:off x="8932589" y="2134061"/>
            <a:ext cx="3070505" cy="1077218"/>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Réaliser son bilan carbone - Compenser son empreinte carbone</a:t>
            </a:r>
          </a:p>
          <a:p>
            <a:endParaRPr lang="fr-FR" dirty="0"/>
          </a:p>
        </p:txBody>
      </p:sp>
      <p:sp>
        <p:nvSpPr>
          <p:cNvPr id="9" name="ZoneTexte 8">
            <a:extLst>
              <a:ext uri="{FF2B5EF4-FFF2-40B4-BE49-F238E27FC236}">
                <a16:creationId xmlns:a16="http://schemas.microsoft.com/office/drawing/2014/main" id="{647F8742-A5F7-4579-B1D5-6920AB708368}"/>
              </a:ext>
            </a:extLst>
          </p:cNvPr>
          <p:cNvSpPr txBox="1"/>
          <p:nvPr/>
        </p:nvSpPr>
        <p:spPr>
          <a:xfrm>
            <a:off x="9077238" y="4000475"/>
            <a:ext cx="3181114" cy="584775"/>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Suivre et réduire sa consommation énergétique</a:t>
            </a:r>
          </a:p>
        </p:txBody>
      </p:sp>
      <p:pic>
        <p:nvPicPr>
          <p:cNvPr id="10" name="Image 9">
            <a:extLst>
              <a:ext uri="{FF2B5EF4-FFF2-40B4-BE49-F238E27FC236}">
                <a16:creationId xmlns:a16="http://schemas.microsoft.com/office/drawing/2014/main" id="{02C5BA83-1C6D-4AD9-9443-A5C2C7C17988}"/>
              </a:ext>
            </a:extLst>
          </p:cNvPr>
          <p:cNvPicPr>
            <a:picLocks noChangeAspect="1"/>
          </p:cNvPicPr>
          <p:nvPr/>
        </p:nvPicPr>
        <p:blipFill>
          <a:blip r:embed="rId3"/>
          <a:stretch>
            <a:fillRect/>
          </a:stretch>
        </p:blipFill>
        <p:spPr>
          <a:xfrm>
            <a:off x="3553671" y="2147948"/>
            <a:ext cx="4886662" cy="4022391"/>
          </a:xfrm>
          <a:prstGeom prst="rect">
            <a:avLst/>
          </a:prstGeom>
        </p:spPr>
      </p:pic>
      <p:sp>
        <p:nvSpPr>
          <p:cNvPr id="13" name="ZoneTexte 12">
            <a:extLst>
              <a:ext uri="{FF2B5EF4-FFF2-40B4-BE49-F238E27FC236}">
                <a16:creationId xmlns:a16="http://schemas.microsoft.com/office/drawing/2014/main" id="{61A71A39-1720-4DCA-8942-6B73F8CDB685}"/>
              </a:ext>
            </a:extLst>
          </p:cNvPr>
          <p:cNvSpPr txBox="1"/>
          <p:nvPr/>
        </p:nvSpPr>
        <p:spPr>
          <a:xfrm>
            <a:off x="8936675" y="1190941"/>
            <a:ext cx="3255325" cy="584775"/>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Gestion de la consommation d’eau</a:t>
            </a:r>
          </a:p>
        </p:txBody>
      </p:sp>
      <p:sp>
        <p:nvSpPr>
          <p:cNvPr id="14" name="ZoneTexte 13">
            <a:extLst>
              <a:ext uri="{FF2B5EF4-FFF2-40B4-BE49-F238E27FC236}">
                <a16:creationId xmlns:a16="http://schemas.microsoft.com/office/drawing/2014/main" id="{1A902AE1-FE00-4233-BDE3-9BCFF0A42418}"/>
              </a:ext>
            </a:extLst>
          </p:cNvPr>
          <p:cNvSpPr txBox="1"/>
          <p:nvPr/>
        </p:nvSpPr>
        <p:spPr>
          <a:xfrm>
            <a:off x="336035" y="2806400"/>
            <a:ext cx="2872509" cy="830997"/>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Réparer, acheter seconde-main, louer - donner</a:t>
            </a:r>
          </a:p>
        </p:txBody>
      </p:sp>
      <p:sp>
        <p:nvSpPr>
          <p:cNvPr id="15" name="ZoneTexte 14">
            <a:extLst>
              <a:ext uri="{FF2B5EF4-FFF2-40B4-BE49-F238E27FC236}">
                <a16:creationId xmlns:a16="http://schemas.microsoft.com/office/drawing/2014/main" id="{4A024AD7-4F95-45FA-B599-08A6D6952F41}"/>
              </a:ext>
            </a:extLst>
          </p:cNvPr>
          <p:cNvSpPr txBox="1"/>
          <p:nvPr/>
        </p:nvSpPr>
        <p:spPr>
          <a:xfrm>
            <a:off x="380658" y="4585250"/>
            <a:ext cx="2578236" cy="584775"/>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Gestion et réduction des déchets</a:t>
            </a:r>
          </a:p>
        </p:txBody>
      </p:sp>
      <p:sp>
        <p:nvSpPr>
          <p:cNvPr id="17" name="ZoneTexte 16">
            <a:extLst>
              <a:ext uri="{FF2B5EF4-FFF2-40B4-BE49-F238E27FC236}">
                <a16:creationId xmlns:a16="http://schemas.microsoft.com/office/drawing/2014/main" id="{F351F33B-1786-4F62-9FB6-0A01C5EFCC1B}"/>
              </a:ext>
            </a:extLst>
          </p:cNvPr>
          <p:cNvSpPr txBox="1"/>
          <p:nvPr/>
        </p:nvSpPr>
        <p:spPr>
          <a:xfrm>
            <a:off x="313194" y="1276488"/>
            <a:ext cx="5500998" cy="584775"/>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7030A0"/>
                </a:solidFill>
              </a:rPr>
              <a:t>Travailler avec des fournisseurs responsables : énergie, banque, assureur, hébergeur, etc.</a:t>
            </a:r>
          </a:p>
        </p:txBody>
      </p:sp>
      <p:sp>
        <p:nvSpPr>
          <p:cNvPr id="18" name="ZoneTexte 17">
            <a:extLst>
              <a:ext uri="{FF2B5EF4-FFF2-40B4-BE49-F238E27FC236}">
                <a16:creationId xmlns:a16="http://schemas.microsoft.com/office/drawing/2014/main" id="{8BDF5B2B-09CC-48DB-997A-7D2632D69C09}"/>
              </a:ext>
            </a:extLst>
          </p:cNvPr>
          <p:cNvSpPr txBox="1"/>
          <p:nvPr/>
        </p:nvSpPr>
        <p:spPr>
          <a:xfrm>
            <a:off x="313194" y="3818936"/>
            <a:ext cx="3956432" cy="584775"/>
          </a:xfrm>
          <a:prstGeom prst="rect">
            <a:avLst/>
          </a:prstGeom>
          <a:noFill/>
        </p:spPr>
        <p:txBody>
          <a:bodyPr wrap="square" rtlCol="0">
            <a:spAutoFit/>
          </a:bodyPr>
          <a:lstStyle>
            <a:defPPr>
              <a:defRPr lang="en-US"/>
            </a:defPPr>
            <a:lvl1pPr marL="285750" indent="-285750">
              <a:buFont typeface="Wingdings" panose="05000000000000000000" pitchFamily="2" charset="2"/>
              <a:buChar char="ü"/>
              <a:defRPr sz="1600" b="1">
                <a:solidFill>
                  <a:srgbClr val="7030A0"/>
                </a:solidFill>
              </a:defRPr>
            </a:lvl1pPr>
          </a:lstStyle>
          <a:p>
            <a:r>
              <a:rPr lang="fr-FR" dirty="0"/>
              <a:t>Former aux  </a:t>
            </a:r>
            <a:r>
              <a:rPr lang="fr-FR" dirty="0" err="1"/>
              <a:t>éco-gestes</a:t>
            </a:r>
            <a:r>
              <a:rPr lang="fr-FR" dirty="0"/>
              <a:t> notamment numérique responsable </a:t>
            </a:r>
          </a:p>
        </p:txBody>
      </p:sp>
      <p:sp>
        <p:nvSpPr>
          <p:cNvPr id="19" name="ZoneTexte 18">
            <a:extLst>
              <a:ext uri="{FF2B5EF4-FFF2-40B4-BE49-F238E27FC236}">
                <a16:creationId xmlns:a16="http://schemas.microsoft.com/office/drawing/2014/main" id="{2B937ECE-64A9-4A42-AAB3-837596137818}"/>
              </a:ext>
            </a:extLst>
          </p:cNvPr>
          <p:cNvSpPr txBox="1"/>
          <p:nvPr/>
        </p:nvSpPr>
        <p:spPr>
          <a:xfrm>
            <a:off x="313194" y="2027510"/>
            <a:ext cx="4360070" cy="584775"/>
          </a:xfrm>
          <a:prstGeom prst="rect">
            <a:avLst/>
          </a:prstGeom>
          <a:noFill/>
        </p:spPr>
        <p:txBody>
          <a:bodyPr wrap="square" rtlCol="0">
            <a:spAutoFit/>
          </a:bodyPr>
          <a:lstStyle/>
          <a:p>
            <a:pPr marL="285750" indent="-285750">
              <a:buFont typeface="Wingdings" panose="05000000000000000000" pitchFamily="2" charset="2"/>
              <a:buChar char="ü"/>
            </a:pPr>
            <a:r>
              <a:rPr lang="fr-FR" sz="1600" b="1" dirty="0">
                <a:solidFill>
                  <a:srgbClr val="7030A0"/>
                </a:solidFill>
              </a:rPr>
              <a:t>Utiliser des fournitures durables, recyclables, recyclées</a:t>
            </a:r>
          </a:p>
        </p:txBody>
      </p:sp>
    </p:spTree>
    <p:extLst>
      <p:ext uri="{BB962C8B-B14F-4D97-AF65-F5344CB8AC3E}">
        <p14:creationId xmlns:p14="http://schemas.microsoft.com/office/powerpoint/2010/main" val="325429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3" grpId="0"/>
      <p:bldP spid="14" grpId="0"/>
      <p:bldP spid="15"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9" name="Titre 1">
            <a:extLst>
              <a:ext uri="{FF2B5EF4-FFF2-40B4-BE49-F238E27FC236}">
                <a16:creationId xmlns:a16="http://schemas.microsoft.com/office/drawing/2014/main" id="{DDBFAD90-A15D-4972-A9C7-60EEAC0D691F}"/>
              </a:ext>
            </a:extLst>
          </p:cNvPr>
          <p:cNvSpPr txBox="1">
            <a:spLocks/>
          </p:cNvSpPr>
          <p:nvPr/>
        </p:nvSpPr>
        <p:spPr>
          <a:xfrm>
            <a:off x="873006" y="139963"/>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b="1" dirty="0"/>
              <a:t>Les </a:t>
            </a:r>
            <a:r>
              <a:rPr lang="fr-FR" b="1" dirty="0" err="1"/>
              <a:t>pré-requis</a:t>
            </a:r>
            <a:r>
              <a:rPr lang="fr-FR" b="1" dirty="0"/>
              <a:t> d’une démarche RSE</a:t>
            </a:r>
          </a:p>
        </p:txBody>
      </p:sp>
      <p:sp>
        <p:nvSpPr>
          <p:cNvPr id="10" name="Espace réservé du contenu 2">
            <a:extLst>
              <a:ext uri="{FF2B5EF4-FFF2-40B4-BE49-F238E27FC236}">
                <a16:creationId xmlns:a16="http://schemas.microsoft.com/office/drawing/2014/main" id="{6F17BCAE-D8F0-4E00-B7DB-C14CDE2B8C7B}"/>
              </a:ext>
            </a:extLst>
          </p:cNvPr>
          <p:cNvSpPr txBox="1">
            <a:spLocks/>
          </p:cNvSpPr>
          <p:nvPr/>
        </p:nvSpPr>
        <p:spPr>
          <a:xfrm>
            <a:off x="316555" y="1615736"/>
            <a:ext cx="6510373" cy="73278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Ø"/>
            </a:pPr>
            <a:r>
              <a:rPr lang="fr-FR" sz="2200" b="1" dirty="0">
                <a:solidFill>
                  <a:srgbClr val="0070C0"/>
                </a:solidFill>
              </a:rPr>
              <a:t>Une direction et des actionnaires convaincus</a:t>
            </a:r>
          </a:p>
          <a:p>
            <a:pPr marL="0" indent="0">
              <a:buNone/>
            </a:pPr>
            <a:endParaRPr lang="fr-FR" sz="2200" dirty="0">
              <a:solidFill>
                <a:srgbClr val="0070C0"/>
              </a:solidFill>
            </a:endParaRPr>
          </a:p>
          <a:p>
            <a:endParaRPr lang="fr-FR" sz="2200" dirty="0"/>
          </a:p>
          <a:p>
            <a:pPr marL="0" indent="0">
              <a:buNone/>
            </a:pPr>
            <a:endParaRPr lang="fr-FR" sz="2200" dirty="0"/>
          </a:p>
          <a:p>
            <a:endParaRPr lang="fr-FR" sz="2200" dirty="0"/>
          </a:p>
          <a:p>
            <a:endParaRPr lang="fr-FR" sz="2200" dirty="0"/>
          </a:p>
        </p:txBody>
      </p:sp>
      <p:sp>
        <p:nvSpPr>
          <p:cNvPr id="3" name="ZoneTexte 2">
            <a:extLst>
              <a:ext uri="{FF2B5EF4-FFF2-40B4-BE49-F238E27FC236}">
                <a16:creationId xmlns:a16="http://schemas.microsoft.com/office/drawing/2014/main" id="{A3CE98DA-5CBA-41C3-9CD7-65A26FD5DC50}"/>
              </a:ext>
            </a:extLst>
          </p:cNvPr>
          <p:cNvSpPr txBox="1"/>
          <p:nvPr/>
        </p:nvSpPr>
        <p:spPr>
          <a:xfrm>
            <a:off x="355043" y="2560631"/>
            <a:ext cx="6019123" cy="732786"/>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chemeClr val="accent4">
                    <a:lumMod val="7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solidFill>
                  <a:srgbClr val="0070C0"/>
                </a:solidFill>
              </a:rPr>
              <a:t>Des ressources à affecter à la démarche</a:t>
            </a:r>
          </a:p>
        </p:txBody>
      </p:sp>
      <p:sp>
        <p:nvSpPr>
          <p:cNvPr id="6" name="ZoneTexte 5">
            <a:extLst>
              <a:ext uri="{FF2B5EF4-FFF2-40B4-BE49-F238E27FC236}">
                <a16:creationId xmlns:a16="http://schemas.microsoft.com/office/drawing/2014/main" id="{4C8A036F-2E21-4CC9-8820-BC4D43355372}"/>
              </a:ext>
            </a:extLst>
          </p:cNvPr>
          <p:cNvSpPr txBox="1"/>
          <p:nvPr/>
        </p:nvSpPr>
        <p:spPr>
          <a:xfrm>
            <a:off x="355043" y="3564584"/>
            <a:ext cx="6081268" cy="871339"/>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chemeClr val="accent4">
                    <a:lumMod val="75000"/>
                  </a:schemeClr>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solidFill>
                  <a:srgbClr val="0070C0"/>
                </a:solidFill>
              </a:rPr>
              <a:t>Des équipes à embarquer dans l’aventure</a:t>
            </a:r>
          </a:p>
        </p:txBody>
      </p:sp>
      <p:sp>
        <p:nvSpPr>
          <p:cNvPr id="7" name="ZoneTexte 6">
            <a:extLst>
              <a:ext uri="{FF2B5EF4-FFF2-40B4-BE49-F238E27FC236}">
                <a16:creationId xmlns:a16="http://schemas.microsoft.com/office/drawing/2014/main" id="{398105DB-36A9-4251-8098-FDF6CB101BCF}"/>
              </a:ext>
            </a:extLst>
          </p:cNvPr>
          <p:cNvSpPr txBox="1"/>
          <p:nvPr/>
        </p:nvSpPr>
        <p:spPr>
          <a:xfrm>
            <a:off x="431635" y="4541468"/>
            <a:ext cx="5779910" cy="414184"/>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Une mobilisation des parties prenantes</a:t>
            </a:r>
          </a:p>
        </p:txBody>
      </p:sp>
      <p:pic>
        <p:nvPicPr>
          <p:cNvPr id="5" name="Image 4">
            <a:extLst>
              <a:ext uri="{FF2B5EF4-FFF2-40B4-BE49-F238E27FC236}">
                <a16:creationId xmlns:a16="http://schemas.microsoft.com/office/drawing/2014/main" id="{C3DD37B8-64A3-44A6-9D74-98C344D800E2}"/>
              </a:ext>
            </a:extLst>
          </p:cNvPr>
          <p:cNvPicPr>
            <a:picLocks noChangeAspect="1"/>
          </p:cNvPicPr>
          <p:nvPr/>
        </p:nvPicPr>
        <p:blipFill>
          <a:blip r:embed="rId3"/>
          <a:stretch>
            <a:fillRect/>
          </a:stretch>
        </p:blipFill>
        <p:spPr>
          <a:xfrm>
            <a:off x="7597942" y="3386029"/>
            <a:ext cx="3037505" cy="3037505"/>
          </a:xfrm>
          <a:prstGeom prst="rect">
            <a:avLst/>
          </a:prstGeom>
        </p:spPr>
      </p:pic>
      <p:pic>
        <p:nvPicPr>
          <p:cNvPr id="13" name="Image 12">
            <a:extLst>
              <a:ext uri="{FF2B5EF4-FFF2-40B4-BE49-F238E27FC236}">
                <a16:creationId xmlns:a16="http://schemas.microsoft.com/office/drawing/2014/main" id="{111D0CD6-C7E2-4C6E-B481-4DA1B6C4416B}"/>
              </a:ext>
            </a:extLst>
          </p:cNvPr>
          <p:cNvPicPr>
            <a:picLocks noChangeAspect="1"/>
          </p:cNvPicPr>
          <p:nvPr/>
        </p:nvPicPr>
        <p:blipFill>
          <a:blip r:embed="rId4"/>
          <a:stretch>
            <a:fillRect/>
          </a:stretch>
        </p:blipFill>
        <p:spPr>
          <a:xfrm>
            <a:off x="7020661" y="1154096"/>
            <a:ext cx="4392715" cy="1998685"/>
          </a:xfrm>
          <a:prstGeom prst="rect">
            <a:avLst/>
          </a:prstGeom>
        </p:spPr>
      </p:pic>
    </p:spTree>
    <p:extLst>
      <p:ext uri="{BB962C8B-B14F-4D97-AF65-F5344CB8AC3E}">
        <p14:creationId xmlns:p14="http://schemas.microsoft.com/office/powerpoint/2010/main" val="330980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4AFDE8A-538B-45A0-BD5F-66416C495B0E}"/>
              </a:ext>
            </a:extLst>
          </p:cNvPr>
          <p:cNvSpPr>
            <a:spLocks noGrp="1"/>
          </p:cNvSpPr>
          <p:nvPr>
            <p:ph type="title"/>
          </p:nvPr>
        </p:nvSpPr>
        <p:spPr>
          <a:xfrm>
            <a:off x="2269757" y="162756"/>
            <a:ext cx="8596312" cy="1320800"/>
          </a:xfrm>
        </p:spPr>
        <p:txBody>
          <a:bodyPr>
            <a:normAutofit/>
          </a:bodyPr>
          <a:lstStyle/>
          <a:p>
            <a:r>
              <a:rPr lang="fr-FR" b="1" dirty="0"/>
              <a:t>Actions - Collaborateurs</a:t>
            </a:r>
          </a:p>
        </p:txBody>
      </p:sp>
      <p:pic>
        <p:nvPicPr>
          <p:cNvPr id="8" name="Image 7">
            <a:extLst>
              <a:ext uri="{FF2B5EF4-FFF2-40B4-BE49-F238E27FC236}">
                <a16:creationId xmlns:a16="http://schemas.microsoft.com/office/drawing/2014/main" id="{96C0E619-686B-43F1-A6DD-8DAD7B465AAD}"/>
              </a:ext>
            </a:extLst>
          </p:cNvPr>
          <p:cNvPicPr>
            <a:picLocks noChangeAspect="1"/>
          </p:cNvPicPr>
          <p:nvPr/>
        </p:nvPicPr>
        <p:blipFill>
          <a:blip r:embed="rId2"/>
          <a:stretch>
            <a:fillRect/>
          </a:stretch>
        </p:blipFill>
        <p:spPr>
          <a:xfrm>
            <a:off x="882010" y="6132525"/>
            <a:ext cx="2420322" cy="487722"/>
          </a:xfrm>
          <a:prstGeom prst="rect">
            <a:avLst/>
          </a:prstGeom>
        </p:spPr>
      </p:pic>
      <p:sp>
        <p:nvSpPr>
          <p:cNvPr id="9" name="Rectangle 8">
            <a:extLst>
              <a:ext uri="{FF2B5EF4-FFF2-40B4-BE49-F238E27FC236}">
                <a16:creationId xmlns:a16="http://schemas.microsoft.com/office/drawing/2014/main" id="{857743AB-4434-45BA-98C0-791AA3BBD971}"/>
              </a:ext>
            </a:extLst>
          </p:cNvPr>
          <p:cNvSpPr/>
          <p:nvPr/>
        </p:nvSpPr>
        <p:spPr>
          <a:xfrm>
            <a:off x="7013359" y="5562091"/>
            <a:ext cx="1923296" cy="287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Espace réservé du contenu 4">
            <a:extLst>
              <a:ext uri="{FF2B5EF4-FFF2-40B4-BE49-F238E27FC236}">
                <a16:creationId xmlns:a16="http://schemas.microsoft.com/office/drawing/2014/main" id="{D5D76DCC-89F8-491F-BA04-B74CA6EC7542}"/>
              </a:ext>
            </a:extLst>
          </p:cNvPr>
          <p:cNvPicPr>
            <a:picLocks noGrp="1" noChangeAspect="1"/>
          </p:cNvPicPr>
          <p:nvPr>
            <p:ph idx="1"/>
          </p:nvPr>
        </p:nvPicPr>
        <p:blipFill>
          <a:blip r:embed="rId3"/>
          <a:stretch>
            <a:fillRect/>
          </a:stretch>
        </p:blipFill>
        <p:spPr>
          <a:xfrm>
            <a:off x="1325931" y="1149765"/>
            <a:ext cx="8133489" cy="4558469"/>
          </a:xfrm>
          <a:prstGeom prst="rect">
            <a:avLst/>
          </a:prstGeom>
        </p:spPr>
      </p:pic>
    </p:spTree>
    <p:extLst>
      <p:ext uri="{BB962C8B-B14F-4D97-AF65-F5344CB8AC3E}">
        <p14:creationId xmlns:p14="http://schemas.microsoft.com/office/powerpoint/2010/main" val="1159587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D795-EE1A-4B18-8658-266B850A8F5B}"/>
              </a:ext>
            </a:extLst>
          </p:cNvPr>
          <p:cNvSpPr>
            <a:spLocks noGrp="1"/>
          </p:cNvSpPr>
          <p:nvPr>
            <p:ph type="title"/>
          </p:nvPr>
        </p:nvSpPr>
        <p:spPr>
          <a:xfrm>
            <a:off x="1831430" y="-24491"/>
            <a:ext cx="6975218" cy="679869"/>
          </a:xfrm>
        </p:spPr>
        <p:txBody>
          <a:bodyPr>
            <a:normAutofit/>
          </a:bodyPr>
          <a:lstStyle/>
          <a:p>
            <a:r>
              <a:rPr lang="fr-FR" b="1" dirty="0"/>
              <a:t>Actions - Collaborateurs</a:t>
            </a:r>
          </a:p>
        </p:txBody>
      </p:sp>
      <p:pic>
        <p:nvPicPr>
          <p:cNvPr id="3" name="Image 2">
            <a:extLst>
              <a:ext uri="{FF2B5EF4-FFF2-40B4-BE49-F238E27FC236}">
                <a16:creationId xmlns:a16="http://schemas.microsoft.com/office/drawing/2014/main" id="{9C84FB43-2F74-4182-B392-40DE731465FB}"/>
              </a:ext>
            </a:extLst>
          </p:cNvPr>
          <p:cNvPicPr>
            <a:picLocks noChangeAspect="1"/>
          </p:cNvPicPr>
          <p:nvPr/>
        </p:nvPicPr>
        <p:blipFill>
          <a:blip r:embed="rId2"/>
          <a:stretch>
            <a:fillRect/>
          </a:stretch>
        </p:blipFill>
        <p:spPr>
          <a:xfrm>
            <a:off x="538572" y="6279129"/>
            <a:ext cx="2420322" cy="487722"/>
          </a:xfrm>
          <a:prstGeom prst="rect">
            <a:avLst/>
          </a:prstGeom>
        </p:spPr>
      </p:pic>
      <p:sp>
        <p:nvSpPr>
          <p:cNvPr id="13" name="ZoneTexte 12">
            <a:extLst>
              <a:ext uri="{FF2B5EF4-FFF2-40B4-BE49-F238E27FC236}">
                <a16:creationId xmlns:a16="http://schemas.microsoft.com/office/drawing/2014/main" id="{23B59AFC-492C-4016-97BC-0E1B9D3AC44B}"/>
              </a:ext>
            </a:extLst>
          </p:cNvPr>
          <p:cNvSpPr txBox="1"/>
          <p:nvPr/>
        </p:nvSpPr>
        <p:spPr>
          <a:xfrm>
            <a:off x="316325" y="3932519"/>
            <a:ext cx="3465209" cy="369332"/>
          </a:xfrm>
          <a:prstGeom prst="rect">
            <a:avLst/>
          </a:prstGeom>
          <a:noFill/>
        </p:spPr>
        <p:txBody>
          <a:bodyPr wrap="square" rtlCol="0">
            <a:spAutoFit/>
          </a:bodyPr>
          <a:lstStyle/>
          <a:p>
            <a:pPr marL="285750" indent="-285750">
              <a:buFont typeface="Wingdings" panose="05000000000000000000" pitchFamily="2" charset="2"/>
              <a:buChar char="Ø"/>
            </a:pPr>
            <a:r>
              <a:rPr lang="fr-FR" b="1" dirty="0">
                <a:solidFill>
                  <a:srgbClr val="7030A0"/>
                </a:solidFill>
              </a:rPr>
              <a:t>Accord de télétravail</a:t>
            </a:r>
          </a:p>
        </p:txBody>
      </p:sp>
      <p:sp>
        <p:nvSpPr>
          <p:cNvPr id="14" name="ZoneTexte 13">
            <a:extLst>
              <a:ext uri="{FF2B5EF4-FFF2-40B4-BE49-F238E27FC236}">
                <a16:creationId xmlns:a16="http://schemas.microsoft.com/office/drawing/2014/main" id="{308DC4C7-EF1F-4D0B-95EE-8B4C968C0EF1}"/>
              </a:ext>
            </a:extLst>
          </p:cNvPr>
          <p:cNvSpPr txBox="1"/>
          <p:nvPr/>
        </p:nvSpPr>
        <p:spPr>
          <a:xfrm>
            <a:off x="6674527" y="2179358"/>
            <a:ext cx="4264241" cy="430887"/>
          </a:xfrm>
          <a:prstGeom prst="rect">
            <a:avLst/>
          </a:prstGeom>
          <a:solidFill>
            <a:schemeClr val="accent4">
              <a:lumMod val="75000"/>
            </a:schemeClr>
          </a:solidFill>
        </p:spPr>
        <p:txBody>
          <a:bodyPr wrap="square" rtlCol="0">
            <a:spAutoFit/>
          </a:bodyPr>
          <a:lstStyle>
            <a:defPPr>
              <a:defRPr lang="en-US"/>
            </a:defPPr>
            <a:lvl1pPr indent="0">
              <a:buFont typeface="Wingdings" panose="05000000000000000000" pitchFamily="2" charset="2"/>
              <a:buNone/>
              <a:defRPr sz="2200" b="1">
                <a:solidFill>
                  <a:schemeClr val="bg1"/>
                </a:solidFill>
              </a:defRPr>
            </a:lvl1pPr>
          </a:lstStyle>
          <a:p>
            <a:pPr algn="ctr"/>
            <a:r>
              <a:rPr lang="fr-FR" dirty="0"/>
              <a:t>Baromètre de satisfaction</a:t>
            </a:r>
          </a:p>
        </p:txBody>
      </p:sp>
      <p:sp>
        <p:nvSpPr>
          <p:cNvPr id="15" name="ZoneTexte 14">
            <a:extLst>
              <a:ext uri="{FF2B5EF4-FFF2-40B4-BE49-F238E27FC236}">
                <a16:creationId xmlns:a16="http://schemas.microsoft.com/office/drawing/2014/main" id="{5EDCC0E2-9946-4CF1-BC01-48111B860BF0}"/>
              </a:ext>
            </a:extLst>
          </p:cNvPr>
          <p:cNvSpPr txBox="1"/>
          <p:nvPr/>
        </p:nvSpPr>
        <p:spPr>
          <a:xfrm>
            <a:off x="7290302" y="3082034"/>
            <a:ext cx="3760660" cy="430887"/>
          </a:xfrm>
          <a:prstGeom prst="rect">
            <a:avLst/>
          </a:prstGeom>
          <a:solidFill>
            <a:schemeClr val="accent4">
              <a:lumMod val="75000"/>
            </a:schemeClr>
          </a:solidFill>
        </p:spPr>
        <p:txBody>
          <a:bodyPr wrap="square" rtlCol="0">
            <a:spAutoFit/>
          </a:bodyPr>
          <a:lstStyle>
            <a:defPPr>
              <a:defRPr lang="en-US"/>
            </a:defPPr>
            <a:lvl1pPr indent="0">
              <a:buFont typeface="Wingdings" panose="05000000000000000000" pitchFamily="2" charset="2"/>
              <a:buNone/>
              <a:defRPr sz="2200" b="1">
                <a:solidFill>
                  <a:schemeClr val="bg1"/>
                </a:solidFill>
              </a:defRPr>
            </a:lvl1pPr>
          </a:lstStyle>
          <a:p>
            <a:pPr algn="ctr"/>
            <a:r>
              <a:rPr lang="fr-FR" dirty="0"/>
              <a:t>Formations</a:t>
            </a:r>
          </a:p>
        </p:txBody>
      </p:sp>
      <p:sp>
        <p:nvSpPr>
          <p:cNvPr id="16" name="ZoneTexte 15">
            <a:extLst>
              <a:ext uri="{FF2B5EF4-FFF2-40B4-BE49-F238E27FC236}">
                <a16:creationId xmlns:a16="http://schemas.microsoft.com/office/drawing/2014/main" id="{53C09135-667E-46E9-AFE3-4EC1833F0AF4}"/>
              </a:ext>
            </a:extLst>
          </p:cNvPr>
          <p:cNvSpPr txBox="1"/>
          <p:nvPr/>
        </p:nvSpPr>
        <p:spPr>
          <a:xfrm>
            <a:off x="288356" y="4392058"/>
            <a:ext cx="2920754"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Droit à la déconnexion</a:t>
            </a:r>
          </a:p>
        </p:txBody>
      </p:sp>
      <p:sp>
        <p:nvSpPr>
          <p:cNvPr id="20" name="ZoneTexte 19">
            <a:extLst>
              <a:ext uri="{FF2B5EF4-FFF2-40B4-BE49-F238E27FC236}">
                <a16:creationId xmlns:a16="http://schemas.microsoft.com/office/drawing/2014/main" id="{DB55C7B1-BA3F-4FF8-8BEA-2247728EAB95}"/>
              </a:ext>
            </a:extLst>
          </p:cNvPr>
          <p:cNvSpPr txBox="1"/>
          <p:nvPr/>
        </p:nvSpPr>
        <p:spPr>
          <a:xfrm>
            <a:off x="316325" y="4934068"/>
            <a:ext cx="4731758"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Jours de congés supplémentaires</a:t>
            </a:r>
          </a:p>
        </p:txBody>
      </p:sp>
      <p:sp>
        <p:nvSpPr>
          <p:cNvPr id="21" name="ZoneTexte 20">
            <a:extLst>
              <a:ext uri="{FF2B5EF4-FFF2-40B4-BE49-F238E27FC236}">
                <a16:creationId xmlns:a16="http://schemas.microsoft.com/office/drawing/2014/main" id="{A894D775-5ACC-4A4A-B503-EEACCD07AF99}"/>
              </a:ext>
            </a:extLst>
          </p:cNvPr>
          <p:cNvSpPr txBox="1"/>
          <p:nvPr/>
        </p:nvSpPr>
        <p:spPr>
          <a:xfrm>
            <a:off x="277671" y="1998881"/>
            <a:ext cx="4000787"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Encourager la pratique du sport</a:t>
            </a:r>
          </a:p>
        </p:txBody>
      </p:sp>
      <p:sp>
        <p:nvSpPr>
          <p:cNvPr id="22" name="ZoneTexte 21">
            <a:extLst>
              <a:ext uri="{FF2B5EF4-FFF2-40B4-BE49-F238E27FC236}">
                <a16:creationId xmlns:a16="http://schemas.microsoft.com/office/drawing/2014/main" id="{9C4E763D-FE11-4B91-8010-9522A0729DC5}"/>
              </a:ext>
            </a:extLst>
          </p:cNvPr>
          <p:cNvSpPr txBox="1"/>
          <p:nvPr/>
        </p:nvSpPr>
        <p:spPr>
          <a:xfrm>
            <a:off x="277671" y="1495265"/>
            <a:ext cx="2689933"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Alimentation saine</a:t>
            </a:r>
          </a:p>
        </p:txBody>
      </p:sp>
      <p:sp>
        <p:nvSpPr>
          <p:cNvPr id="27" name="ZoneTexte 26">
            <a:extLst>
              <a:ext uri="{FF2B5EF4-FFF2-40B4-BE49-F238E27FC236}">
                <a16:creationId xmlns:a16="http://schemas.microsoft.com/office/drawing/2014/main" id="{670A9320-168E-4612-8C0A-C1B6041A768A}"/>
              </a:ext>
            </a:extLst>
          </p:cNvPr>
          <p:cNvSpPr txBox="1"/>
          <p:nvPr/>
        </p:nvSpPr>
        <p:spPr>
          <a:xfrm>
            <a:off x="277670" y="2512740"/>
            <a:ext cx="6726811"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Autres avantages : chèques vacances, santé, culture</a:t>
            </a:r>
          </a:p>
        </p:txBody>
      </p:sp>
      <p:sp>
        <p:nvSpPr>
          <p:cNvPr id="29" name="ZoneTexte 28">
            <a:extLst>
              <a:ext uri="{FF2B5EF4-FFF2-40B4-BE49-F238E27FC236}">
                <a16:creationId xmlns:a16="http://schemas.microsoft.com/office/drawing/2014/main" id="{29513907-6929-4598-864C-463C30E690AC}"/>
              </a:ext>
            </a:extLst>
          </p:cNvPr>
          <p:cNvSpPr txBox="1"/>
          <p:nvPr/>
        </p:nvSpPr>
        <p:spPr>
          <a:xfrm>
            <a:off x="277671" y="3183531"/>
            <a:ext cx="6016597" cy="658781"/>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Cadre agréable : espaces bureaux, ergonomie, salle de pause, salle sans bruit, végétalisation</a:t>
            </a:r>
          </a:p>
        </p:txBody>
      </p:sp>
      <p:sp>
        <p:nvSpPr>
          <p:cNvPr id="30" name="ZoneTexte 29">
            <a:extLst>
              <a:ext uri="{FF2B5EF4-FFF2-40B4-BE49-F238E27FC236}">
                <a16:creationId xmlns:a16="http://schemas.microsoft.com/office/drawing/2014/main" id="{7E6783F5-2DE7-4527-9C19-D56806DAF040}"/>
              </a:ext>
            </a:extLst>
          </p:cNvPr>
          <p:cNvSpPr txBox="1"/>
          <p:nvPr/>
        </p:nvSpPr>
        <p:spPr>
          <a:xfrm>
            <a:off x="316325" y="5455649"/>
            <a:ext cx="5223341" cy="369332"/>
          </a:xfrm>
          <a:prstGeom prst="rect">
            <a:avLst/>
          </a:prstGeom>
          <a:noFill/>
        </p:spPr>
        <p:txBody>
          <a:bodyPr wrap="square" rtlCol="0">
            <a:spAutoFit/>
          </a:bodyPr>
          <a:lstStyle>
            <a:defPPr>
              <a:defRPr lang="en-US"/>
            </a:defPPr>
            <a:lvl1pPr marL="285750" indent="-285750">
              <a:buFont typeface="Wingdings" panose="05000000000000000000" pitchFamily="2" charset="2"/>
              <a:buChar char="Ø"/>
              <a:defRPr b="1">
                <a:solidFill>
                  <a:srgbClr val="7030A0"/>
                </a:solidFill>
              </a:defRPr>
            </a:lvl1pPr>
          </a:lstStyle>
          <a:p>
            <a:r>
              <a:rPr lang="fr-FR" dirty="0"/>
              <a:t>Evénements sociaux ou à vocation sociale</a:t>
            </a:r>
          </a:p>
        </p:txBody>
      </p:sp>
      <p:pic>
        <p:nvPicPr>
          <p:cNvPr id="31" name="Image 30">
            <a:extLst>
              <a:ext uri="{FF2B5EF4-FFF2-40B4-BE49-F238E27FC236}">
                <a16:creationId xmlns:a16="http://schemas.microsoft.com/office/drawing/2014/main" id="{EC3E0981-C584-4D3A-93EB-AC107CB37C83}"/>
              </a:ext>
            </a:extLst>
          </p:cNvPr>
          <p:cNvPicPr>
            <a:picLocks noChangeAspect="1"/>
          </p:cNvPicPr>
          <p:nvPr/>
        </p:nvPicPr>
        <p:blipFill>
          <a:blip r:embed="rId3"/>
          <a:stretch>
            <a:fillRect/>
          </a:stretch>
        </p:blipFill>
        <p:spPr>
          <a:xfrm>
            <a:off x="7380771" y="3877534"/>
            <a:ext cx="3760661" cy="2736718"/>
          </a:xfrm>
          <a:prstGeom prst="rect">
            <a:avLst/>
          </a:prstGeom>
        </p:spPr>
      </p:pic>
      <p:sp>
        <p:nvSpPr>
          <p:cNvPr id="4" name="ZoneTexte 3">
            <a:extLst>
              <a:ext uri="{FF2B5EF4-FFF2-40B4-BE49-F238E27FC236}">
                <a16:creationId xmlns:a16="http://schemas.microsoft.com/office/drawing/2014/main" id="{D95B7E4F-7B52-42BD-AD82-1AC5CE661E9D}"/>
              </a:ext>
            </a:extLst>
          </p:cNvPr>
          <p:cNvSpPr txBox="1"/>
          <p:nvPr/>
        </p:nvSpPr>
        <p:spPr>
          <a:xfrm>
            <a:off x="4550933" y="1169879"/>
            <a:ext cx="7143917" cy="769441"/>
          </a:xfrm>
          <a:prstGeom prst="rect">
            <a:avLst/>
          </a:prstGeom>
          <a:solidFill>
            <a:schemeClr val="accent4">
              <a:lumMod val="75000"/>
            </a:schemeClr>
          </a:solidFill>
        </p:spPr>
        <p:txBody>
          <a:bodyPr wrap="square" rtlCol="0">
            <a:spAutoFit/>
          </a:bodyPr>
          <a:lstStyle>
            <a:defPPr>
              <a:defRPr lang="en-US"/>
            </a:defPPr>
            <a:lvl1pPr indent="0">
              <a:buFont typeface="Wingdings" panose="05000000000000000000" pitchFamily="2" charset="2"/>
              <a:buNone/>
              <a:defRPr sz="2200" b="1">
                <a:solidFill>
                  <a:schemeClr val="accent2">
                    <a:lumMod val="75000"/>
                  </a:schemeClr>
                </a:solidFill>
              </a:defRPr>
            </a:lvl1pPr>
          </a:lstStyle>
          <a:p>
            <a:pPr algn="ctr"/>
            <a:r>
              <a:rPr lang="fr-FR" dirty="0">
                <a:solidFill>
                  <a:schemeClr val="bg1"/>
                </a:solidFill>
              </a:rPr>
              <a:t>Charte égalité H/F, anti-discrimination, diversité + procédures (recrutement, alertes)</a:t>
            </a:r>
          </a:p>
        </p:txBody>
      </p:sp>
    </p:spTree>
    <p:extLst>
      <p:ext uri="{BB962C8B-B14F-4D97-AF65-F5344CB8AC3E}">
        <p14:creationId xmlns:p14="http://schemas.microsoft.com/office/powerpoint/2010/main" val="42024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p:bldP spid="20" grpId="0"/>
      <p:bldP spid="21" grpId="0"/>
      <p:bldP spid="22" grpId="0"/>
      <p:bldP spid="27" grpId="0"/>
      <p:bldP spid="29" grpId="0"/>
      <p:bldP spid="30" grpId="0"/>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924" y="787728"/>
            <a:ext cx="10393680" cy="567656"/>
          </a:xfrm>
          <a:prstGeom prst="rect">
            <a:avLst/>
          </a:prstGeom>
        </p:spPr>
        <p:txBody>
          <a:bodyPr lIns="0" tIns="0" rIns="0" bIns="0" rtlCol="0" anchor="t">
            <a:spAutoFit/>
          </a:bodyPr>
          <a:lstStyle/>
          <a:p>
            <a:pPr algn="ctr">
              <a:lnSpc>
                <a:spcPts val="4752"/>
              </a:lnSpc>
              <a:spcBef>
                <a:spcPct val="0"/>
              </a:spcBef>
            </a:pPr>
            <a:r>
              <a:rPr lang="en-US" sz="3600" b="1" dirty="0">
                <a:solidFill>
                  <a:schemeClr val="accent1"/>
                </a:solidFill>
                <a:latin typeface="+mj-lt"/>
                <a:ea typeface="+mj-ea"/>
                <a:cs typeface="+mj-cs"/>
              </a:rPr>
              <a:t>Merci de </a:t>
            </a:r>
            <a:r>
              <a:rPr lang="en-US" sz="3600" b="1" dirty="0" err="1">
                <a:solidFill>
                  <a:schemeClr val="accent1"/>
                </a:solidFill>
                <a:latin typeface="+mj-lt"/>
                <a:ea typeface="+mj-ea"/>
                <a:cs typeface="+mj-cs"/>
              </a:rPr>
              <a:t>votre</a:t>
            </a:r>
            <a:r>
              <a:rPr lang="en-US" sz="3600" b="1" dirty="0">
                <a:solidFill>
                  <a:schemeClr val="accent1"/>
                </a:solidFill>
                <a:latin typeface="+mj-lt"/>
                <a:ea typeface="+mj-ea"/>
                <a:cs typeface="+mj-cs"/>
              </a:rPr>
              <a:t> attention !</a:t>
            </a:r>
          </a:p>
        </p:txBody>
      </p:sp>
      <p:sp>
        <p:nvSpPr>
          <p:cNvPr id="3" name="TextBox 3"/>
          <p:cNvSpPr txBox="1"/>
          <p:nvPr/>
        </p:nvSpPr>
        <p:spPr>
          <a:xfrm>
            <a:off x="268845" y="2288087"/>
            <a:ext cx="10393680" cy="915764"/>
          </a:xfrm>
          <a:prstGeom prst="rect">
            <a:avLst/>
          </a:prstGeom>
        </p:spPr>
        <p:txBody>
          <a:bodyPr lIns="0" tIns="0" rIns="0" bIns="0" rtlCol="0" anchor="t">
            <a:spAutoFit/>
          </a:bodyPr>
          <a:lstStyle/>
          <a:p>
            <a:pPr algn="ctr">
              <a:lnSpc>
                <a:spcPts val="7776"/>
              </a:lnSpc>
            </a:pPr>
            <a:r>
              <a:rPr lang="en-US" sz="5000" b="1" spc="-287" dirty="0">
                <a:solidFill>
                  <a:srgbClr val="7030A0"/>
                </a:solidFill>
                <a:latin typeface="Open Sans"/>
              </a:rPr>
              <a:t>QUESTIONS ?</a:t>
            </a:r>
          </a:p>
        </p:txBody>
      </p:sp>
      <p:pic>
        <p:nvPicPr>
          <p:cNvPr id="4" name="Image 3">
            <a:extLst>
              <a:ext uri="{FF2B5EF4-FFF2-40B4-BE49-F238E27FC236}">
                <a16:creationId xmlns:a16="http://schemas.microsoft.com/office/drawing/2014/main" id="{31F3E9FA-BE31-45C2-B540-E985FD3DD0DC}"/>
              </a:ext>
            </a:extLst>
          </p:cNvPr>
          <p:cNvPicPr>
            <a:picLocks noChangeAspect="1"/>
          </p:cNvPicPr>
          <p:nvPr/>
        </p:nvPicPr>
        <p:blipFill>
          <a:blip r:embed="rId2"/>
          <a:stretch>
            <a:fillRect/>
          </a:stretch>
        </p:blipFill>
        <p:spPr>
          <a:xfrm>
            <a:off x="1836695" y="5379172"/>
            <a:ext cx="6956139" cy="13961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10" name="Espace réservé du contenu 2">
            <a:extLst>
              <a:ext uri="{FF2B5EF4-FFF2-40B4-BE49-F238E27FC236}">
                <a16:creationId xmlns:a16="http://schemas.microsoft.com/office/drawing/2014/main" id="{6F17BCAE-D8F0-4E00-B7DB-C14CDE2B8C7B}"/>
              </a:ext>
            </a:extLst>
          </p:cNvPr>
          <p:cNvSpPr txBox="1">
            <a:spLocks/>
          </p:cNvSpPr>
          <p:nvPr/>
        </p:nvSpPr>
        <p:spPr>
          <a:xfrm>
            <a:off x="876090" y="2273538"/>
            <a:ext cx="5181557" cy="493532"/>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Répondre à la réglementation</a:t>
            </a:r>
          </a:p>
          <a:p>
            <a:endParaRPr lang="fr-FR" sz="2200" dirty="0"/>
          </a:p>
          <a:p>
            <a:endParaRPr lang="fr-FR" sz="2200" dirty="0"/>
          </a:p>
          <a:p>
            <a:endParaRPr lang="fr-FR" sz="2200" dirty="0"/>
          </a:p>
          <a:p>
            <a:endParaRPr lang="fr-FR" sz="2200" dirty="0"/>
          </a:p>
          <a:p>
            <a:endParaRPr lang="fr-FR" sz="2200" dirty="0"/>
          </a:p>
          <a:p>
            <a:endParaRPr lang="fr-FR" sz="2200" dirty="0"/>
          </a:p>
        </p:txBody>
      </p:sp>
      <p:sp>
        <p:nvSpPr>
          <p:cNvPr id="3" name="ZoneTexte 2">
            <a:extLst>
              <a:ext uri="{FF2B5EF4-FFF2-40B4-BE49-F238E27FC236}">
                <a16:creationId xmlns:a16="http://schemas.microsoft.com/office/drawing/2014/main" id="{A3CE98DA-5CBA-41C3-9CD7-65A26FD5DC50}"/>
              </a:ext>
            </a:extLst>
          </p:cNvPr>
          <p:cNvSpPr txBox="1"/>
          <p:nvPr/>
        </p:nvSpPr>
        <p:spPr>
          <a:xfrm>
            <a:off x="876090" y="3071874"/>
            <a:ext cx="6634419" cy="1133355"/>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Répondre aux exigences de ses parties prenantes (clients, collaborateurs, etc.)</a:t>
            </a:r>
          </a:p>
        </p:txBody>
      </p:sp>
      <p:sp>
        <p:nvSpPr>
          <p:cNvPr id="6" name="ZoneTexte 5">
            <a:extLst>
              <a:ext uri="{FF2B5EF4-FFF2-40B4-BE49-F238E27FC236}">
                <a16:creationId xmlns:a16="http://schemas.microsoft.com/office/drawing/2014/main" id="{4C8A036F-2E21-4CC9-8820-BC4D43355372}"/>
              </a:ext>
            </a:extLst>
          </p:cNvPr>
          <p:cNvSpPr txBox="1"/>
          <p:nvPr/>
        </p:nvSpPr>
        <p:spPr>
          <a:xfrm>
            <a:off x="920156" y="4009418"/>
            <a:ext cx="5695187" cy="752859"/>
          </a:xfrm>
          <a:prstGeom prst="rect">
            <a:avLst/>
          </a:prstGeom>
        </p:spPr>
        <p:txBody>
          <a:bodyPr vert="horz" lIns="91440" tIns="45720" rIns="91440" bIns="45720" rtlCol="0">
            <a:norm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Attirer et retenir ses collaborateurs</a:t>
            </a:r>
          </a:p>
        </p:txBody>
      </p:sp>
      <p:sp>
        <p:nvSpPr>
          <p:cNvPr id="7" name="ZoneTexte 6">
            <a:extLst>
              <a:ext uri="{FF2B5EF4-FFF2-40B4-BE49-F238E27FC236}">
                <a16:creationId xmlns:a16="http://schemas.microsoft.com/office/drawing/2014/main" id="{398105DB-36A9-4251-8098-FDF6CB101BCF}"/>
              </a:ext>
            </a:extLst>
          </p:cNvPr>
          <p:cNvSpPr txBox="1"/>
          <p:nvPr/>
        </p:nvSpPr>
        <p:spPr>
          <a:xfrm>
            <a:off x="920156" y="4737572"/>
            <a:ext cx="5551342" cy="400110"/>
          </a:xfrm>
          <a:prstGeom prst="rect">
            <a:avLst/>
          </a:prstGeom>
        </p:spPr>
        <p:txBody>
          <a:bodyPr vert="horz" lIns="91440" tIns="45720" rIns="91440" bIns="45720" rtlCol="0">
            <a:normAutofit lnSpcReduction="10000"/>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Donner de la valeur à son entreprise</a:t>
            </a:r>
          </a:p>
        </p:txBody>
      </p:sp>
      <p:sp>
        <p:nvSpPr>
          <p:cNvPr id="11" name="ZoneTexte 10">
            <a:extLst>
              <a:ext uri="{FF2B5EF4-FFF2-40B4-BE49-F238E27FC236}">
                <a16:creationId xmlns:a16="http://schemas.microsoft.com/office/drawing/2014/main" id="{A1EC39EE-847E-4D49-A174-96F530B35870}"/>
              </a:ext>
            </a:extLst>
          </p:cNvPr>
          <p:cNvSpPr txBox="1"/>
          <p:nvPr/>
        </p:nvSpPr>
        <p:spPr>
          <a:xfrm>
            <a:off x="876090" y="1542986"/>
            <a:ext cx="4465468" cy="400110"/>
          </a:xfrm>
          <a:prstGeom prst="rect">
            <a:avLst/>
          </a:prstGeom>
        </p:spPr>
        <p:txBody>
          <a:bodyPr vert="horz" lIns="91440" tIns="45720" rIns="91440" bIns="45720" rtlCol="0">
            <a:normAutofit lnSpcReduction="10000"/>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Par conviction</a:t>
            </a:r>
          </a:p>
        </p:txBody>
      </p:sp>
      <p:sp>
        <p:nvSpPr>
          <p:cNvPr id="12" name="Titre 1">
            <a:extLst>
              <a:ext uri="{FF2B5EF4-FFF2-40B4-BE49-F238E27FC236}">
                <a16:creationId xmlns:a16="http://schemas.microsoft.com/office/drawing/2014/main" id="{F1F46715-3D9E-408B-9C51-7EA3B6032EA6}"/>
              </a:ext>
            </a:extLst>
          </p:cNvPr>
          <p:cNvSpPr>
            <a:spLocks noGrp="1"/>
          </p:cNvSpPr>
          <p:nvPr>
            <p:ph type="title"/>
          </p:nvPr>
        </p:nvSpPr>
        <p:spPr>
          <a:xfrm>
            <a:off x="1492056" y="241800"/>
            <a:ext cx="8596668" cy="1320800"/>
          </a:xfrm>
        </p:spPr>
        <p:txBody>
          <a:bodyPr/>
          <a:lstStyle/>
          <a:p>
            <a:r>
              <a:rPr lang="fr-FR" b="1" dirty="0"/>
              <a:t>Quelle(s) motivations et objectifs ?</a:t>
            </a:r>
          </a:p>
        </p:txBody>
      </p:sp>
      <p:sp>
        <p:nvSpPr>
          <p:cNvPr id="14" name="ZoneTexte 13">
            <a:extLst>
              <a:ext uri="{FF2B5EF4-FFF2-40B4-BE49-F238E27FC236}">
                <a16:creationId xmlns:a16="http://schemas.microsoft.com/office/drawing/2014/main" id="{DD5363C2-E0CE-4A47-8087-C0067998675F}"/>
              </a:ext>
            </a:extLst>
          </p:cNvPr>
          <p:cNvSpPr txBox="1"/>
          <p:nvPr/>
        </p:nvSpPr>
        <p:spPr>
          <a:xfrm>
            <a:off x="920156" y="5447577"/>
            <a:ext cx="4465468" cy="400110"/>
          </a:xfrm>
          <a:prstGeom prst="rect">
            <a:avLst/>
          </a:prstGeom>
        </p:spPr>
        <p:txBody>
          <a:bodyPr vert="horz" lIns="91440" tIns="45720" rIns="91440" bIns="45720" rtlCol="0">
            <a:noAutofit/>
          </a:bodyPr>
          <a:lstStyle>
            <a:defPPr>
              <a:defRPr lang="en-US"/>
            </a:defPPr>
            <a:lvl1pPr marL="342900" indent="-342900">
              <a:spcBef>
                <a:spcPts val="1000"/>
              </a:spcBef>
              <a:spcAft>
                <a:spcPts val="0"/>
              </a:spcAft>
              <a:buClr>
                <a:schemeClr val="accent1"/>
              </a:buClr>
              <a:buSzPct val="80000"/>
              <a:buFont typeface="Wingdings" panose="05000000000000000000" pitchFamily="2" charset="2"/>
              <a:buChar char="Ø"/>
              <a:defRPr sz="2000" b="1">
                <a:solidFill>
                  <a:srgbClr val="0070C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r>
              <a:rPr lang="fr-FR" sz="2200" dirty="0"/>
              <a:t>Gérer les risques</a:t>
            </a:r>
          </a:p>
        </p:txBody>
      </p:sp>
      <p:pic>
        <p:nvPicPr>
          <p:cNvPr id="2" name="Image 1">
            <a:extLst>
              <a:ext uri="{FF2B5EF4-FFF2-40B4-BE49-F238E27FC236}">
                <a16:creationId xmlns:a16="http://schemas.microsoft.com/office/drawing/2014/main" id="{44E2B90F-10FE-4521-BE9D-9801B438A267}"/>
              </a:ext>
            </a:extLst>
          </p:cNvPr>
          <p:cNvPicPr>
            <a:picLocks noChangeAspect="1"/>
          </p:cNvPicPr>
          <p:nvPr/>
        </p:nvPicPr>
        <p:blipFill>
          <a:blip r:embed="rId3"/>
          <a:stretch>
            <a:fillRect/>
          </a:stretch>
        </p:blipFill>
        <p:spPr>
          <a:xfrm>
            <a:off x="7385500" y="1562600"/>
            <a:ext cx="4368534" cy="3276400"/>
          </a:xfrm>
          <a:prstGeom prst="rect">
            <a:avLst/>
          </a:prstGeom>
        </p:spPr>
      </p:pic>
    </p:spTree>
    <p:extLst>
      <p:ext uri="{BB962C8B-B14F-4D97-AF65-F5344CB8AC3E}">
        <p14:creationId xmlns:p14="http://schemas.microsoft.com/office/powerpoint/2010/main" val="19405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P spid="11"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12" name="Titre 1">
            <a:extLst>
              <a:ext uri="{FF2B5EF4-FFF2-40B4-BE49-F238E27FC236}">
                <a16:creationId xmlns:a16="http://schemas.microsoft.com/office/drawing/2014/main" id="{F1F46715-3D9E-408B-9C51-7EA3B6032EA6}"/>
              </a:ext>
            </a:extLst>
          </p:cNvPr>
          <p:cNvSpPr>
            <a:spLocks noGrp="1"/>
          </p:cNvSpPr>
          <p:nvPr>
            <p:ph type="title"/>
          </p:nvPr>
        </p:nvSpPr>
        <p:spPr>
          <a:xfrm>
            <a:off x="2044091" y="156754"/>
            <a:ext cx="7341226" cy="608515"/>
          </a:xfrm>
        </p:spPr>
        <p:txBody>
          <a:bodyPr>
            <a:noAutofit/>
          </a:bodyPr>
          <a:lstStyle/>
          <a:p>
            <a:r>
              <a:rPr lang="fr-FR" b="1" dirty="0"/>
              <a:t>Ressources à mobiliser</a:t>
            </a:r>
          </a:p>
        </p:txBody>
      </p:sp>
      <p:sp>
        <p:nvSpPr>
          <p:cNvPr id="13" name="ZoneTexte 12">
            <a:extLst>
              <a:ext uri="{FF2B5EF4-FFF2-40B4-BE49-F238E27FC236}">
                <a16:creationId xmlns:a16="http://schemas.microsoft.com/office/drawing/2014/main" id="{C011D269-2CCA-4B8B-B7E8-927D3D89A232}"/>
              </a:ext>
            </a:extLst>
          </p:cNvPr>
          <p:cNvSpPr txBox="1"/>
          <p:nvPr/>
        </p:nvSpPr>
        <p:spPr>
          <a:xfrm>
            <a:off x="544658" y="1476614"/>
            <a:ext cx="7341226" cy="2031325"/>
          </a:xfrm>
          <a:prstGeom prst="rect">
            <a:avLst/>
          </a:prstGeom>
          <a:noFill/>
        </p:spPr>
        <p:txBody>
          <a:bodyPr wrap="square">
            <a:spAutoFit/>
          </a:bodyPr>
          <a:lstStyle/>
          <a:p>
            <a:pPr indent="-285750" fontAlgn="base">
              <a:buFont typeface="Wingdings" panose="05000000000000000000" pitchFamily="2" charset="2"/>
              <a:buChar char="Ø"/>
            </a:pPr>
            <a:r>
              <a:rPr lang="fr-FR" dirty="0"/>
              <a:t>Affecter totalement ou partiellement une ressource interne au pilotage et à la mise en œuvre de la démarche ;</a:t>
            </a:r>
          </a:p>
          <a:p>
            <a:pPr indent="-285750" fontAlgn="base">
              <a:buFont typeface="Wingdings" panose="05000000000000000000" pitchFamily="2" charset="2"/>
              <a:buChar char="Ø"/>
            </a:pPr>
            <a:r>
              <a:rPr lang="fr-FR" dirty="0"/>
              <a:t>Mobiliser en interne des collaborateurs;</a:t>
            </a:r>
          </a:p>
          <a:p>
            <a:pPr indent="-285750" fontAlgn="base">
              <a:buFont typeface="Wingdings" panose="05000000000000000000" pitchFamily="2" charset="2"/>
              <a:buChar char="Ø"/>
            </a:pPr>
            <a:r>
              <a:rPr lang="fr-FR" dirty="0"/>
              <a:t>S’appuyer sur des ressources externes (consultant, manager de transition)</a:t>
            </a:r>
          </a:p>
          <a:p>
            <a:pPr indent="-285750" fontAlgn="base">
              <a:buFont typeface="Wingdings" panose="05000000000000000000" pitchFamily="2" charset="2"/>
              <a:buChar char="Ø"/>
            </a:pPr>
            <a:r>
              <a:rPr lang="fr-FR" dirty="0"/>
              <a:t>Recruter une ressource que ce soit sous forme d’un contrat temporaire ou en intégrant un nouveau collaborateur</a:t>
            </a:r>
          </a:p>
        </p:txBody>
      </p:sp>
      <p:sp>
        <p:nvSpPr>
          <p:cNvPr id="5" name="ZoneTexte 4">
            <a:extLst>
              <a:ext uri="{FF2B5EF4-FFF2-40B4-BE49-F238E27FC236}">
                <a16:creationId xmlns:a16="http://schemas.microsoft.com/office/drawing/2014/main" id="{A120AED1-7CAA-4BCF-9651-00B10ACCCC76}"/>
              </a:ext>
            </a:extLst>
          </p:cNvPr>
          <p:cNvSpPr txBox="1"/>
          <p:nvPr/>
        </p:nvSpPr>
        <p:spPr>
          <a:xfrm>
            <a:off x="621437" y="4191582"/>
            <a:ext cx="7480149" cy="1200329"/>
          </a:xfrm>
          <a:prstGeom prst="rect">
            <a:avLst/>
          </a:prstGeom>
          <a:noFill/>
        </p:spPr>
        <p:txBody>
          <a:bodyPr wrap="square" rtlCol="0">
            <a:spAutoFit/>
          </a:bodyPr>
          <a:lstStyle/>
          <a:p>
            <a:pPr marL="285750" indent="-285750">
              <a:buFont typeface="Wingdings" panose="05000000000000000000" pitchFamily="2" charset="2"/>
              <a:buChar char="Ø"/>
            </a:pPr>
            <a:r>
              <a:rPr lang="fr-FR" dirty="0"/>
              <a:t>Budget : très variable en fonction de la taille des entreprises et du secteur d’activité</a:t>
            </a:r>
          </a:p>
          <a:p>
            <a:pPr marL="285750" indent="-285750">
              <a:buFont typeface="Wingdings" panose="05000000000000000000" pitchFamily="2" charset="2"/>
              <a:buChar char="Ø"/>
            </a:pPr>
            <a:r>
              <a:rPr lang="fr-FR" dirty="0"/>
              <a:t>Coûts : Recrutements, consultance (RSE, bilan carbone),certification, frais de formations et de communication…</a:t>
            </a:r>
          </a:p>
        </p:txBody>
      </p:sp>
      <p:sp>
        <p:nvSpPr>
          <p:cNvPr id="9" name="ZoneTexte 8">
            <a:extLst>
              <a:ext uri="{FF2B5EF4-FFF2-40B4-BE49-F238E27FC236}">
                <a16:creationId xmlns:a16="http://schemas.microsoft.com/office/drawing/2014/main" id="{D35E39B3-12F0-4883-B5AD-B37D11408FA9}"/>
              </a:ext>
            </a:extLst>
          </p:cNvPr>
          <p:cNvSpPr txBox="1"/>
          <p:nvPr/>
        </p:nvSpPr>
        <p:spPr>
          <a:xfrm>
            <a:off x="685504" y="5393429"/>
            <a:ext cx="10058400" cy="646331"/>
          </a:xfrm>
          <a:prstGeom prst="rect">
            <a:avLst/>
          </a:prstGeom>
          <a:noFill/>
        </p:spPr>
        <p:txBody>
          <a:bodyPr wrap="square" rtlCol="0">
            <a:spAutoFit/>
          </a:bodyPr>
          <a:lstStyle/>
          <a:p>
            <a:pPr marL="285750" indent="-285750">
              <a:buFont typeface="Wingdings" panose="05000000000000000000" pitchFamily="2" charset="2"/>
              <a:buChar char="Ø"/>
            </a:pPr>
            <a:r>
              <a:rPr lang="fr-FR" dirty="0"/>
              <a:t>Des aides publiques : ADEME sur les volets bilan carbone, aides régionales…+ aides sur actions spécifiques)</a:t>
            </a:r>
          </a:p>
        </p:txBody>
      </p:sp>
      <p:sp>
        <p:nvSpPr>
          <p:cNvPr id="15" name="ZoneTexte 14">
            <a:extLst>
              <a:ext uri="{FF2B5EF4-FFF2-40B4-BE49-F238E27FC236}">
                <a16:creationId xmlns:a16="http://schemas.microsoft.com/office/drawing/2014/main" id="{E487518F-E342-4C2C-8E4B-686E423D4588}"/>
              </a:ext>
            </a:extLst>
          </p:cNvPr>
          <p:cNvSpPr txBox="1"/>
          <p:nvPr/>
        </p:nvSpPr>
        <p:spPr>
          <a:xfrm>
            <a:off x="621437" y="916270"/>
            <a:ext cx="4110361" cy="461665"/>
          </a:xfrm>
          <a:prstGeom prst="rect">
            <a:avLst/>
          </a:prstGeom>
          <a:noFill/>
        </p:spPr>
        <p:txBody>
          <a:bodyPr wrap="square" rtlCol="0">
            <a:spAutoFit/>
          </a:bodyPr>
          <a:lstStyle/>
          <a:p>
            <a:pPr marL="342900" indent="-342900">
              <a:buFont typeface="Wingdings" panose="05000000000000000000" pitchFamily="2" charset="2"/>
              <a:buChar char="q"/>
            </a:pPr>
            <a:r>
              <a:rPr lang="fr-FR" sz="2400" b="1" dirty="0">
                <a:solidFill>
                  <a:srgbClr val="7030A0"/>
                </a:solidFill>
              </a:rPr>
              <a:t>Ressources humaines</a:t>
            </a:r>
          </a:p>
        </p:txBody>
      </p:sp>
      <p:sp>
        <p:nvSpPr>
          <p:cNvPr id="16" name="ZoneTexte 15">
            <a:extLst>
              <a:ext uri="{FF2B5EF4-FFF2-40B4-BE49-F238E27FC236}">
                <a16:creationId xmlns:a16="http://schemas.microsoft.com/office/drawing/2014/main" id="{73E0BC63-93B7-4E4E-BD73-B915A54A766D}"/>
              </a:ext>
            </a:extLst>
          </p:cNvPr>
          <p:cNvSpPr txBox="1"/>
          <p:nvPr/>
        </p:nvSpPr>
        <p:spPr>
          <a:xfrm>
            <a:off x="621437" y="3658940"/>
            <a:ext cx="4242047" cy="461665"/>
          </a:xfrm>
          <a:prstGeom prst="rect">
            <a:avLst/>
          </a:prstGeom>
          <a:noFill/>
        </p:spPr>
        <p:txBody>
          <a:bodyPr wrap="square" rtlCol="0">
            <a:spAutoFit/>
          </a:bodyPr>
          <a:lstStyle>
            <a:defPPr>
              <a:defRPr lang="en-US"/>
            </a:defPPr>
            <a:lvl1pPr marL="342900" indent="-342900">
              <a:buFont typeface="Wingdings" panose="05000000000000000000" pitchFamily="2" charset="2"/>
              <a:buChar char="q"/>
              <a:defRPr sz="2400" b="1">
                <a:solidFill>
                  <a:srgbClr val="7030A0"/>
                </a:solidFill>
              </a:defRPr>
            </a:lvl1pPr>
          </a:lstStyle>
          <a:p>
            <a:r>
              <a:rPr lang="fr-FR" dirty="0"/>
              <a:t>Ressources financières</a:t>
            </a:r>
          </a:p>
        </p:txBody>
      </p:sp>
      <p:pic>
        <p:nvPicPr>
          <p:cNvPr id="2" name="Image 1">
            <a:extLst>
              <a:ext uri="{FF2B5EF4-FFF2-40B4-BE49-F238E27FC236}">
                <a16:creationId xmlns:a16="http://schemas.microsoft.com/office/drawing/2014/main" id="{F7605666-3662-4520-989F-3F04D5FAE919}"/>
              </a:ext>
            </a:extLst>
          </p:cNvPr>
          <p:cNvPicPr>
            <a:picLocks noChangeAspect="1"/>
          </p:cNvPicPr>
          <p:nvPr/>
        </p:nvPicPr>
        <p:blipFill>
          <a:blip r:embed="rId3"/>
          <a:stretch>
            <a:fillRect/>
          </a:stretch>
        </p:blipFill>
        <p:spPr>
          <a:xfrm>
            <a:off x="8014733" y="1237492"/>
            <a:ext cx="3715844" cy="2833873"/>
          </a:xfrm>
          <a:prstGeom prst="rect">
            <a:avLst/>
          </a:prstGeom>
        </p:spPr>
      </p:pic>
    </p:spTree>
    <p:extLst>
      <p:ext uri="{BB962C8B-B14F-4D97-AF65-F5344CB8AC3E}">
        <p14:creationId xmlns:p14="http://schemas.microsoft.com/office/powerpoint/2010/main" val="110699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9"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12" name="Titre 1">
            <a:extLst>
              <a:ext uri="{FF2B5EF4-FFF2-40B4-BE49-F238E27FC236}">
                <a16:creationId xmlns:a16="http://schemas.microsoft.com/office/drawing/2014/main" id="{F1F46715-3D9E-408B-9C51-7EA3B6032EA6}"/>
              </a:ext>
            </a:extLst>
          </p:cNvPr>
          <p:cNvSpPr>
            <a:spLocks noGrp="1"/>
          </p:cNvSpPr>
          <p:nvPr>
            <p:ph type="title"/>
          </p:nvPr>
        </p:nvSpPr>
        <p:spPr>
          <a:xfrm>
            <a:off x="1518689" y="249746"/>
            <a:ext cx="7341226" cy="608515"/>
          </a:xfrm>
        </p:spPr>
        <p:txBody>
          <a:bodyPr>
            <a:noAutofit/>
          </a:bodyPr>
          <a:lstStyle/>
          <a:p>
            <a:r>
              <a:rPr lang="fr-FR" b="1" dirty="0"/>
              <a:t>Embarquer les collaborateurs</a:t>
            </a:r>
          </a:p>
        </p:txBody>
      </p:sp>
      <p:sp>
        <p:nvSpPr>
          <p:cNvPr id="2" name="ZoneTexte 1">
            <a:extLst>
              <a:ext uri="{FF2B5EF4-FFF2-40B4-BE49-F238E27FC236}">
                <a16:creationId xmlns:a16="http://schemas.microsoft.com/office/drawing/2014/main" id="{43885C5C-521E-4940-BD82-E383A3AFFDA7}"/>
              </a:ext>
            </a:extLst>
          </p:cNvPr>
          <p:cNvSpPr txBox="1"/>
          <p:nvPr/>
        </p:nvSpPr>
        <p:spPr>
          <a:xfrm>
            <a:off x="363324" y="2300584"/>
            <a:ext cx="9069961" cy="830997"/>
          </a:xfrm>
          <a:prstGeom prst="rect">
            <a:avLst/>
          </a:prstGeom>
          <a:noFill/>
        </p:spPr>
        <p:txBody>
          <a:bodyPr wrap="square" rtlCol="0">
            <a:spAutoFit/>
          </a:bodyPr>
          <a:lstStyle/>
          <a:p>
            <a:endParaRPr lang="fr-FR" sz="2400" b="1" dirty="0">
              <a:solidFill>
                <a:srgbClr val="7030A0"/>
              </a:solidFill>
            </a:endParaRPr>
          </a:p>
          <a:p>
            <a:pPr marL="342900" indent="-342900">
              <a:buFont typeface="Courier New" panose="02070309020205020404" pitchFamily="49" charset="0"/>
              <a:buChar char="o"/>
            </a:pPr>
            <a:r>
              <a:rPr lang="fr-FR" sz="2400" b="1" dirty="0">
                <a:solidFill>
                  <a:srgbClr val="7030A0"/>
                </a:solidFill>
              </a:rPr>
              <a:t>Sensibiliser et former à la RSE</a:t>
            </a:r>
          </a:p>
        </p:txBody>
      </p:sp>
      <p:sp>
        <p:nvSpPr>
          <p:cNvPr id="3" name="ZoneTexte 2">
            <a:extLst>
              <a:ext uri="{FF2B5EF4-FFF2-40B4-BE49-F238E27FC236}">
                <a16:creationId xmlns:a16="http://schemas.microsoft.com/office/drawing/2014/main" id="{114AF7F6-2A4D-4356-BE8D-4ABC87B03449}"/>
              </a:ext>
            </a:extLst>
          </p:cNvPr>
          <p:cNvSpPr txBox="1"/>
          <p:nvPr/>
        </p:nvSpPr>
        <p:spPr>
          <a:xfrm>
            <a:off x="363324" y="1571348"/>
            <a:ext cx="6365949" cy="461665"/>
          </a:xfrm>
          <a:prstGeom prst="rect">
            <a:avLst/>
          </a:prstGeom>
          <a:noFill/>
        </p:spPr>
        <p:txBody>
          <a:bodyPr wrap="square" rtlCol="0">
            <a:spAutoFit/>
          </a:bodyPr>
          <a:lstStyle/>
          <a:p>
            <a:pPr marL="342900" indent="-342900">
              <a:buFont typeface="Courier New" panose="02070309020205020404" pitchFamily="49" charset="0"/>
              <a:buChar char="o"/>
            </a:pPr>
            <a:r>
              <a:rPr lang="fr-FR" sz="2400" b="1" dirty="0">
                <a:solidFill>
                  <a:srgbClr val="7030A0"/>
                </a:solidFill>
              </a:rPr>
              <a:t>Communication positive de la direction</a:t>
            </a:r>
          </a:p>
        </p:txBody>
      </p:sp>
      <p:sp>
        <p:nvSpPr>
          <p:cNvPr id="4" name="ZoneTexte 3">
            <a:extLst>
              <a:ext uri="{FF2B5EF4-FFF2-40B4-BE49-F238E27FC236}">
                <a16:creationId xmlns:a16="http://schemas.microsoft.com/office/drawing/2014/main" id="{EBDEA765-C0E6-413F-980E-773B70C1A2A5}"/>
              </a:ext>
            </a:extLst>
          </p:cNvPr>
          <p:cNvSpPr txBox="1"/>
          <p:nvPr/>
        </p:nvSpPr>
        <p:spPr>
          <a:xfrm>
            <a:off x="438655" y="5168997"/>
            <a:ext cx="9716414" cy="461665"/>
          </a:xfrm>
          <a:prstGeom prst="rect">
            <a:avLst/>
          </a:prstGeom>
          <a:noFill/>
        </p:spPr>
        <p:txBody>
          <a:bodyPr wrap="square" rtlCol="0">
            <a:spAutoFit/>
          </a:bodyPr>
          <a:lstStyle/>
          <a:p>
            <a:pPr marL="342900" indent="-342900">
              <a:buFont typeface="Courier New" panose="02070309020205020404" pitchFamily="49" charset="0"/>
              <a:buChar char="o"/>
            </a:pPr>
            <a:r>
              <a:rPr lang="fr-FR" sz="2400" b="1" dirty="0">
                <a:solidFill>
                  <a:srgbClr val="7030A0"/>
                </a:solidFill>
              </a:rPr>
              <a:t>Réunions/événements internes qui fédèrent autour du projet</a:t>
            </a:r>
          </a:p>
        </p:txBody>
      </p:sp>
      <p:sp>
        <p:nvSpPr>
          <p:cNvPr id="7" name="ZoneTexte 6">
            <a:extLst>
              <a:ext uri="{FF2B5EF4-FFF2-40B4-BE49-F238E27FC236}">
                <a16:creationId xmlns:a16="http://schemas.microsoft.com/office/drawing/2014/main" id="{A8B08256-82B3-4835-8A80-377B254B510B}"/>
              </a:ext>
            </a:extLst>
          </p:cNvPr>
          <p:cNvSpPr txBox="1"/>
          <p:nvPr/>
        </p:nvSpPr>
        <p:spPr>
          <a:xfrm>
            <a:off x="363324" y="3850207"/>
            <a:ext cx="11096447" cy="830997"/>
          </a:xfrm>
          <a:prstGeom prst="rect">
            <a:avLst/>
          </a:prstGeom>
          <a:noFill/>
        </p:spPr>
        <p:txBody>
          <a:bodyPr wrap="square" rtlCol="0">
            <a:spAutoFit/>
          </a:bodyPr>
          <a:lstStyle/>
          <a:p>
            <a:pPr marL="342900" indent="-342900">
              <a:buFont typeface="Courier New" panose="02070309020205020404" pitchFamily="49" charset="0"/>
              <a:buChar char="o"/>
            </a:pPr>
            <a:r>
              <a:rPr lang="fr-FR" sz="2400" b="1" dirty="0">
                <a:solidFill>
                  <a:srgbClr val="7030A0"/>
                </a:solidFill>
              </a:rPr>
              <a:t>Encourager la participation des collaborateurs à la co-construction de la démarche</a:t>
            </a:r>
          </a:p>
        </p:txBody>
      </p:sp>
      <p:pic>
        <p:nvPicPr>
          <p:cNvPr id="6" name="Image 5">
            <a:extLst>
              <a:ext uri="{FF2B5EF4-FFF2-40B4-BE49-F238E27FC236}">
                <a16:creationId xmlns:a16="http://schemas.microsoft.com/office/drawing/2014/main" id="{CE78DB57-6C40-474E-AD02-5072AD809396}"/>
              </a:ext>
            </a:extLst>
          </p:cNvPr>
          <p:cNvPicPr>
            <a:picLocks noChangeAspect="1"/>
          </p:cNvPicPr>
          <p:nvPr/>
        </p:nvPicPr>
        <p:blipFill>
          <a:blip r:embed="rId3"/>
          <a:stretch>
            <a:fillRect/>
          </a:stretch>
        </p:blipFill>
        <p:spPr>
          <a:xfrm>
            <a:off x="6729274" y="1417910"/>
            <a:ext cx="4261282" cy="2090691"/>
          </a:xfrm>
          <a:prstGeom prst="rect">
            <a:avLst/>
          </a:prstGeom>
        </p:spPr>
      </p:pic>
    </p:spTree>
    <p:extLst>
      <p:ext uri="{BB962C8B-B14F-4D97-AF65-F5344CB8AC3E}">
        <p14:creationId xmlns:p14="http://schemas.microsoft.com/office/powerpoint/2010/main" val="358306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12" name="Titre 1">
            <a:extLst>
              <a:ext uri="{FF2B5EF4-FFF2-40B4-BE49-F238E27FC236}">
                <a16:creationId xmlns:a16="http://schemas.microsoft.com/office/drawing/2014/main" id="{F1F46715-3D9E-408B-9C51-7EA3B6032EA6}"/>
              </a:ext>
            </a:extLst>
          </p:cNvPr>
          <p:cNvSpPr>
            <a:spLocks noGrp="1"/>
          </p:cNvSpPr>
          <p:nvPr>
            <p:ph type="title"/>
          </p:nvPr>
        </p:nvSpPr>
        <p:spPr>
          <a:xfrm>
            <a:off x="1492056" y="241800"/>
            <a:ext cx="7341226" cy="608515"/>
          </a:xfrm>
        </p:spPr>
        <p:txBody>
          <a:bodyPr>
            <a:noAutofit/>
          </a:bodyPr>
          <a:lstStyle/>
          <a:p>
            <a:r>
              <a:rPr lang="fr-FR" b="1" dirty="0"/>
              <a:t>Mobiliser les parties prenantes</a:t>
            </a:r>
          </a:p>
        </p:txBody>
      </p:sp>
      <p:sp>
        <p:nvSpPr>
          <p:cNvPr id="9" name="TextBox 7">
            <a:extLst>
              <a:ext uri="{FF2B5EF4-FFF2-40B4-BE49-F238E27FC236}">
                <a16:creationId xmlns:a16="http://schemas.microsoft.com/office/drawing/2014/main" id="{F4648FD4-12BC-4372-B7FD-7C3D1677B8AC}"/>
              </a:ext>
            </a:extLst>
          </p:cNvPr>
          <p:cNvSpPr txBox="1"/>
          <p:nvPr/>
        </p:nvSpPr>
        <p:spPr>
          <a:xfrm>
            <a:off x="416649" y="1640472"/>
            <a:ext cx="6382748" cy="1128514"/>
          </a:xfrm>
          <a:prstGeom prst="rect">
            <a:avLst/>
          </a:prstGeom>
        </p:spPr>
        <p:txBody>
          <a:bodyPr wrap="square" lIns="0" tIns="0" rIns="0" bIns="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2160"/>
              </a:lnSpc>
            </a:pPr>
            <a:r>
              <a:rPr lang="en-US" sz="1700" b="1" spc="-71" dirty="0">
                <a:solidFill>
                  <a:srgbClr val="0070C0"/>
                </a:solidFill>
                <a:latin typeface="Open Sans"/>
              </a:rPr>
              <a:t>« </a:t>
            </a:r>
            <a:r>
              <a:rPr lang="en-US" sz="2000" b="1" spc="-71" dirty="0">
                <a:solidFill>
                  <a:srgbClr val="0070C0"/>
                </a:solidFill>
                <a:latin typeface="Open Sans"/>
              </a:rPr>
              <a:t>Une </a:t>
            </a:r>
            <a:r>
              <a:rPr lang="en-US" sz="2000" b="1" spc="-71" dirty="0" err="1">
                <a:solidFill>
                  <a:srgbClr val="0070C0"/>
                </a:solidFill>
                <a:latin typeface="Open Sans"/>
              </a:rPr>
              <a:t>partie</a:t>
            </a:r>
            <a:r>
              <a:rPr lang="en-US" sz="2000" b="1" spc="-71" dirty="0">
                <a:solidFill>
                  <a:srgbClr val="0070C0"/>
                </a:solidFill>
                <a:latin typeface="Open Sans"/>
              </a:rPr>
              <a:t> </a:t>
            </a:r>
            <a:r>
              <a:rPr lang="en-US" sz="2000" b="1" spc="-71" dirty="0" err="1">
                <a:solidFill>
                  <a:srgbClr val="0070C0"/>
                </a:solidFill>
                <a:latin typeface="Open Sans"/>
              </a:rPr>
              <a:t>prenante</a:t>
            </a:r>
            <a:r>
              <a:rPr lang="en-US" sz="2000" b="1" spc="-71" dirty="0">
                <a:solidFill>
                  <a:srgbClr val="0070C0"/>
                </a:solidFill>
                <a:latin typeface="Open Sans"/>
              </a:rPr>
              <a:t> dans </a:t>
            </a:r>
            <a:r>
              <a:rPr lang="en-US" sz="2000" b="1" spc="-71" dirty="0" err="1">
                <a:solidFill>
                  <a:srgbClr val="0070C0"/>
                </a:solidFill>
                <a:latin typeface="Open Sans"/>
              </a:rPr>
              <a:t>l'organisation</a:t>
            </a:r>
            <a:r>
              <a:rPr lang="en-US" sz="2000" b="1" spc="-71" dirty="0">
                <a:solidFill>
                  <a:srgbClr val="0070C0"/>
                </a:solidFill>
                <a:latin typeface="Open Sans"/>
              </a:rPr>
              <a:t> </a:t>
            </a:r>
            <a:r>
              <a:rPr lang="en-US" sz="2000" b="1" spc="-71" dirty="0" err="1">
                <a:solidFill>
                  <a:srgbClr val="0070C0"/>
                </a:solidFill>
                <a:latin typeface="Open Sans"/>
              </a:rPr>
              <a:t>est</a:t>
            </a:r>
            <a:r>
              <a:rPr lang="en-US" sz="2000" b="1" spc="-71" dirty="0">
                <a:solidFill>
                  <a:srgbClr val="0070C0"/>
                </a:solidFill>
                <a:latin typeface="Open Sans"/>
              </a:rPr>
              <a:t> [par </a:t>
            </a:r>
            <a:r>
              <a:rPr lang="en-US" sz="2000" b="1" spc="-71" dirty="0" err="1">
                <a:solidFill>
                  <a:srgbClr val="0070C0"/>
                </a:solidFill>
                <a:latin typeface="Open Sans"/>
              </a:rPr>
              <a:t>définition</a:t>
            </a:r>
            <a:r>
              <a:rPr lang="en-US" sz="2000" b="1" spc="-71" dirty="0">
                <a:solidFill>
                  <a:srgbClr val="0070C0"/>
                </a:solidFill>
                <a:latin typeface="Open Sans"/>
              </a:rPr>
              <a:t>] tout </a:t>
            </a:r>
            <a:r>
              <a:rPr lang="en-US" sz="2000" b="1" spc="-71" dirty="0" err="1">
                <a:solidFill>
                  <a:srgbClr val="0070C0"/>
                </a:solidFill>
                <a:latin typeface="Open Sans"/>
              </a:rPr>
              <a:t>groupe</a:t>
            </a:r>
            <a:r>
              <a:rPr lang="en-US" sz="2000" b="1" spc="-71" dirty="0">
                <a:solidFill>
                  <a:srgbClr val="0070C0"/>
                </a:solidFill>
                <a:latin typeface="Open Sans"/>
              </a:rPr>
              <a:t> </a:t>
            </a:r>
            <a:r>
              <a:rPr lang="en-US" sz="2000" b="1" spc="-71" dirty="0" err="1">
                <a:solidFill>
                  <a:srgbClr val="0070C0"/>
                </a:solidFill>
                <a:latin typeface="Open Sans"/>
              </a:rPr>
              <a:t>d'individus</a:t>
            </a:r>
            <a:r>
              <a:rPr lang="en-US" sz="2000" b="1" spc="-71" dirty="0">
                <a:solidFill>
                  <a:srgbClr val="0070C0"/>
                </a:solidFill>
                <a:latin typeface="Open Sans"/>
              </a:rPr>
              <a:t> </a:t>
            </a:r>
            <a:r>
              <a:rPr lang="en-US" sz="2000" b="1" spc="-71" dirty="0" err="1">
                <a:solidFill>
                  <a:srgbClr val="0070C0"/>
                </a:solidFill>
                <a:latin typeface="Open Sans"/>
              </a:rPr>
              <a:t>ou</a:t>
            </a:r>
            <a:r>
              <a:rPr lang="en-US" sz="2000" b="1" spc="-71" dirty="0">
                <a:solidFill>
                  <a:srgbClr val="0070C0"/>
                </a:solidFill>
                <a:latin typeface="Open Sans"/>
              </a:rPr>
              <a:t> tout </a:t>
            </a:r>
            <a:r>
              <a:rPr lang="en-US" sz="2000" b="1" spc="-71" dirty="0" err="1">
                <a:solidFill>
                  <a:srgbClr val="0070C0"/>
                </a:solidFill>
                <a:latin typeface="Open Sans"/>
              </a:rPr>
              <a:t>individu</a:t>
            </a:r>
            <a:r>
              <a:rPr lang="en-US" sz="2000" b="1" spc="-71" dirty="0">
                <a:solidFill>
                  <a:srgbClr val="0070C0"/>
                </a:solidFill>
                <a:latin typeface="Open Sans"/>
              </a:rPr>
              <a:t> qui </a:t>
            </a:r>
            <a:r>
              <a:rPr lang="en-US" sz="2000" b="1" spc="-71" dirty="0" err="1">
                <a:solidFill>
                  <a:srgbClr val="0070C0"/>
                </a:solidFill>
                <a:latin typeface="Open Sans"/>
              </a:rPr>
              <a:t>peut</a:t>
            </a:r>
            <a:r>
              <a:rPr lang="en-US" sz="2000" b="1" spc="-71" dirty="0">
                <a:solidFill>
                  <a:srgbClr val="0070C0"/>
                </a:solidFill>
                <a:latin typeface="Open Sans"/>
              </a:rPr>
              <a:t> affecter </a:t>
            </a:r>
            <a:r>
              <a:rPr lang="en-US" sz="2000" b="1" spc="-71" dirty="0" err="1">
                <a:solidFill>
                  <a:srgbClr val="0070C0"/>
                </a:solidFill>
                <a:latin typeface="Open Sans"/>
              </a:rPr>
              <a:t>ou</a:t>
            </a:r>
            <a:r>
              <a:rPr lang="en-US" sz="2000" b="1" spc="-71" dirty="0">
                <a:solidFill>
                  <a:srgbClr val="0070C0"/>
                </a:solidFill>
                <a:latin typeface="Open Sans"/>
              </a:rPr>
              <a:t> </a:t>
            </a:r>
            <a:r>
              <a:rPr lang="en-US" sz="2000" b="1" spc="-71" dirty="0" err="1">
                <a:solidFill>
                  <a:srgbClr val="0070C0"/>
                </a:solidFill>
                <a:latin typeface="Open Sans"/>
              </a:rPr>
              <a:t>être</a:t>
            </a:r>
            <a:r>
              <a:rPr lang="en-US" sz="2000" b="1" spc="-71" dirty="0">
                <a:solidFill>
                  <a:srgbClr val="0070C0"/>
                </a:solidFill>
                <a:latin typeface="Open Sans"/>
              </a:rPr>
              <a:t> </a:t>
            </a:r>
            <a:r>
              <a:rPr lang="en-US" sz="2000" b="1" spc="-71" dirty="0" err="1">
                <a:solidFill>
                  <a:srgbClr val="0070C0"/>
                </a:solidFill>
                <a:latin typeface="Open Sans"/>
              </a:rPr>
              <a:t>affecté</a:t>
            </a:r>
            <a:r>
              <a:rPr lang="en-US" sz="2000" b="1" spc="-71" dirty="0">
                <a:solidFill>
                  <a:srgbClr val="0070C0"/>
                </a:solidFill>
                <a:latin typeface="Open Sans"/>
              </a:rPr>
              <a:t> par la </a:t>
            </a:r>
            <a:r>
              <a:rPr lang="en-US" sz="2000" b="1" spc="-71" dirty="0" err="1">
                <a:solidFill>
                  <a:srgbClr val="0070C0"/>
                </a:solidFill>
                <a:latin typeface="Open Sans"/>
              </a:rPr>
              <a:t>réalisation</a:t>
            </a:r>
            <a:r>
              <a:rPr lang="en-US" sz="2000" b="1" spc="-71" dirty="0">
                <a:solidFill>
                  <a:srgbClr val="0070C0"/>
                </a:solidFill>
                <a:latin typeface="Open Sans"/>
              </a:rPr>
              <a:t> des </a:t>
            </a:r>
            <a:r>
              <a:rPr lang="en-US" sz="2000" b="1" spc="-71" dirty="0" err="1">
                <a:solidFill>
                  <a:srgbClr val="0070C0"/>
                </a:solidFill>
                <a:latin typeface="Open Sans"/>
              </a:rPr>
              <a:t>objectifs</a:t>
            </a:r>
            <a:r>
              <a:rPr lang="en-US" sz="2000" b="1" spc="-71" dirty="0">
                <a:solidFill>
                  <a:srgbClr val="0070C0"/>
                </a:solidFill>
                <a:latin typeface="Open Sans"/>
              </a:rPr>
              <a:t> ...</a:t>
            </a:r>
          </a:p>
        </p:txBody>
      </p:sp>
      <p:sp>
        <p:nvSpPr>
          <p:cNvPr id="6" name="ZoneTexte 5">
            <a:extLst>
              <a:ext uri="{FF2B5EF4-FFF2-40B4-BE49-F238E27FC236}">
                <a16:creationId xmlns:a16="http://schemas.microsoft.com/office/drawing/2014/main" id="{88DBBAC5-BDFF-4EBC-8617-BB8BBCA81D16}"/>
              </a:ext>
            </a:extLst>
          </p:cNvPr>
          <p:cNvSpPr txBox="1"/>
          <p:nvPr/>
        </p:nvSpPr>
        <p:spPr>
          <a:xfrm>
            <a:off x="479851" y="3238123"/>
            <a:ext cx="6021230" cy="846386"/>
          </a:xfrm>
          <a:prstGeom prst="rect">
            <a:avLst/>
          </a:prstGeom>
        </p:spPr>
        <p:txBody>
          <a:bodyPr wrap="square" lIns="0" tIns="0" rIns="0" bIns="0" rtlCol="0" anchor="t">
            <a:spAutoFit/>
          </a:bodyPr>
          <a:lstStyle>
            <a:defPPr>
              <a:defRPr lang="en-US"/>
            </a:defPPr>
            <a:lvl1pPr algn="ctr">
              <a:lnSpc>
                <a:spcPts val="2160"/>
              </a:lnSpc>
              <a:defRPr sz="1700" b="1" spc="-71">
                <a:solidFill>
                  <a:schemeClr val="accent5">
                    <a:lumMod val="75000"/>
                  </a:schemeClr>
                </a:solidFill>
                <a:latin typeface="Open Sans"/>
              </a:defRPr>
            </a:lvl1pPr>
          </a:lstStyle>
          <a:p>
            <a:pPr algn="l"/>
            <a:r>
              <a:rPr lang="fr-FR" sz="2000" dirty="0">
                <a:solidFill>
                  <a:srgbClr val="0070C0"/>
                </a:solidFill>
              </a:rPr>
              <a:t>Ils seront mobilisés pour </a:t>
            </a:r>
            <a:r>
              <a:rPr lang="fr-FR" sz="2000" dirty="0" err="1">
                <a:solidFill>
                  <a:srgbClr val="0070C0"/>
                </a:solidFill>
              </a:rPr>
              <a:t>co-construire</a:t>
            </a:r>
            <a:r>
              <a:rPr lang="fr-FR" sz="2000" dirty="0">
                <a:solidFill>
                  <a:srgbClr val="0070C0"/>
                </a:solidFill>
              </a:rPr>
              <a:t> la stratégie RSE. Au préalable, l’entreprise aura dressé une cartographie de ses parties prenantes.</a:t>
            </a:r>
          </a:p>
        </p:txBody>
      </p:sp>
      <p:pic>
        <p:nvPicPr>
          <p:cNvPr id="10" name="Image 9">
            <a:extLst>
              <a:ext uri="{FF2B5EF4-FFF2-40B4-BE49-F238E27FC236}">
                <a16:creationId xmlns:a16="http://schemas.microsoft.com/office/drawing/2014/main" id="{9C319C6B-14AB-434D-A140-054A43364F86}"/>
              </a:ext>
            </a:extLst>
          </p:cNvPr>
          <p:cNvPicPr>
            <a:picLocks noChangeAspect="1"/>
          </p:cNvPicPr>
          <p:nvPr/>
        </p:nvPicPr>
        <p:blipFill>
          <a:blip r:embed="rId3"/>
          <a:stretch>
            <a:fillRect/>
          </a:stretch>
        </p:blipFill>
        <p:spPr>
          <a:xfrm>
            <a:off x="3752537" y="4681817"/>
            <a:ext cx="5497089" cy="1580342"/>
          </a:xfrm>
          <a:prstGeom prst="rect">
            <a:avLst/>
          </a:prstGeom>
        </p:spPr>
      </p:pic>
      <p:pic>
        <p:nvPicPr>
          <p:cNvPr id="11" name="Image 10">
            <a:extLst>
              <a:ext uri="{FF2B5EF4-FFF2-40B4-BE49-F238E27FC236}">
                <a16:creationId xmlns:a16="http://schemas.microsoft.com/office/drawing/2014/main" id="{321F60EB-6EC4-4950-B7C4-826AA1749513}"/>
              </a:ext>
            </a:extLst>
          </p:cNvPr>
          <p:cNvPicPr>
            <a:picLocks noChangeAspect="1"/>
          </p:cNvPicPr>
          <p:nvPr/>
        </p:nvPicPr>
        <p:blipFill>
          <a:blip r:embed="rId4"/>
          <a:stretch>
            <a:fillRect/>
          </a:stretch>
        </p:blipFill>
        <p:spPr>
          <a:xfrm>
            <a:off x="7097713" y="1386012"/>
            <a:ext cx="4614435" cy="2765949"/>
          </a:xfrm>
          <a:prstGeom prst="rect">
            <a:avLst/>
          </a:prstGeom>
        </p:spPr>
      </p:pic>
    </p:spTree>
    <p:extLst>
      <p:ext uri="{BB962C8B-B14F-4D97-AF65-F5344CB8AC3E}">
        <p14:creationId xmlns:p14="http://schemas.microsoft.com/office/powerpoint/2010/main" val="67088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4284896-F33F-41D6-9174-50FC3CC606EC}"/>
              </a:ext>
            </a:extLst>
          </p:cNvPr>
          <p:cNvPicPr>
            <a:picLocks noChangeAspect="1"/>
          </p:cNvPicPr>
          <p:nvPr/>
        </p:nvPicPr>
        <p:blipFill>
          <a:blip r:embed="rId2"/>
          <a:stretch>
            <a:fillRect/>
          </a:stretch>
        </p:blipFill>
        <p:spPr>
          <a:xfrm>
            <a:off x="544658" y="6271551"/>
            <a:ext cx="2420322" cy="487722"/>
          </a:xfrm>
          <a:prstGeom prst="rect">
            <a:avLst/>
          </a:prstGeom>
        </p:spPr>
      </p:pic>
      <p:sp>
        <p:nvSpPr>
          <p:cNvPr id="10" name="Espace réservé du contenu 2">
            <a:extLst>
              <a:ext uri="{FF2B5EF4-FFF2-40B4-BE49-F238E27FC236}">
                <a16:creationId xmlns:a16="http://schemas.microsoft.com/office/drawing/2014/main" id="{6F17BCAE-D8F0-4E00-B7DB-C14CDE2B8C7B}"/>
              </a:ext>
            </a:extLst>
          </p:cNvPr>
          <p:cNvSpPr txBox="1">
            <a:spLocks/>
          </p:cNvSpPr>
          <p:nvPr/>
        </p:nvSpPr>
        <p:spPr>
          <a:xfrm>
            <a:off x="540160" y="1761861"/>
            <a:ext cx="5130686" cy="789372"/>
          </a:xfrm>
          <a:prstGeom prst="rect">
            <a:avLst/>
          </a:prstGeom>
        </p:spPr>
        <p:txBody>
          <a:bodyPr vert="horz" lIns="91440" tIns="45720" rIns="91440" bIns="45720" rtlCol="0">
            <a:normAutofit/>
          </a:bodyPr>
          <a:lstStyle>
            <a:defPPr>
              <a:defRPr lang="en-US"/>
            </a:defPPr>
            <a:lvl1pPr marL="457200" indent="-457200">
              <a:spcBef>
                <a:spcPts val="1000"/>
              </a:spcBef>
              <a:spcAft>
                <a:spcPts val="0"/>
              </a:spcAft>
              <a:buClr>
                <a:schemeClr val="accent1"/>
              </a:buClr>
              <a:buSzPct val="80000"/>
              <a:buFont typeface="+mj-lt"/>
              <a:buAutoNum type="arabicPeriod"/>
              <a:defRPr sz="24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r>
              <a:rPr lang="fr-FR" dirty="0">
                <a:solidFill>
                  <a:srgbClr val="1F9584"/>
                </a:solidFill>
              </a:rPr>
              <a:t>1-</a:t>
            </a:r>
            <a:r>
              <a:rPr lang="fr-FR" dirty="0"/>
              <a:t> </a:t>
            </a:r>
            <a:r>
              <a:rPr lang="fr-FR" dirty="0">
                <a:solidFill>
                  <a:srgbClr val="FFC000"/>
                </a:solidFill>
              </a:rPr>
              <a:t>Cadrage</a:t>
            </a:r>
          </a:p>
          <a:p>
            <a:endParaRPr lang="fr-FR" dirty="0"/>
          </a:p>
          <a:p>
            <a:endParaRPr lang="fr-FR" dirty="0"/>
          </a:p>
          <a:p>
            <a:endParaRPr lang="fr-FR" dirty="0"/>
          </a:p>
          <a:p>
            <a:endParaRPr lang="fr-FR" dirty="0"/>
          </a:p>
          <a:p>
            <a:endParaRPr lang="fr-FR" dirty="0"/>
          </a:p>
        </p:txBody>
      </p:sp>
      <p:sp>
        <p:nvSpPr>
          <p:cNvPr id="3" name="ZoneTexte 2">
            <a:extLst>
              <a:ext uri="{FF2B5EF4-FFF2-40B4-BE49-F238E27FC236}">
                <a16:creationId xmlns:a16="http://schemas.microsoft.com/office/drawing/2014/main" id="{A3CE98DA-5CBA-41C3-9CD7-65A26FD5DC50}"/>
              </a:ext>
            </a:extLst>
          </p:cNvPr>
          <p:cNvSpPr txBox="1"/>
          <p:nvPr/>
        </p:nvSpPr>
        <p:spPr>
          <a:xfrm>
            <a:off x="572608" y="2551233"/>
            <a:ext cx="4634143" cy="461665"/>
          </a:xfrm>
          <a:prstGeom prst="rect">
            <a:avLst/>
          </a:prstGeom>
        </p:spPr>
        <p:txBody>
          <a:bodyPr vert="horz" lIns="91440" tIns="45720" rIns="91440" bIns="45720" rtlCol="0">
            <a:normAutofit/>
          </a:bodyPr>
          <a:lstStyle>
            <a:defPPr>
              <a:defRPr lang="en-US"/>
            </a:defPPr>
            <a:lvl1pPr marL="457200" indent="-457200">
              <a:spcBef>
                <a:spcPts val="1000"/>
              </a:spcBef>
              <a:spcAft>
                <a:spcPts val="0"/>
              </a:spcAft>
              <a:buClr>
                <a:schemeClr val="accent1"/>
              </a:buClr>
              <a:buSzPct val="80000"/>
              <a:buFont typeface="+mj-lt"/>
              <a:buAutoNum type="arabicPeriod"/>
              <a:defRPr sz="24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r>
              <a:rPr lang="fr-FR" dirty="0">
                <a:solidFill>
                  <a:srgbClr val="1F9584"/>
                </a:solidFill>
              </a:rPr>
              <a:t>2 -</a:t>
            </a:r>
            <a:r>
              <a:rPr lang="fr-FR" dirty="0"/>
              <a:t> </a:t>
            </a:r>
            <a:r>
              <a:rPr lang="fr-FR" dirty="0">
                <a:solidFill>
                  <a:srgbClr val="FFC000"/>
                </a:solidFill>
              </a:rPr>
              <a:t>Diagnostic</a:t>
            </a:r>
          </a:p>
        </p:txBody>
      </p:sp>
      <p:sp>
        <p:nvSpPr>
          <p:cNvPr id="6" name="ZoneTexte 5">
            <a:extLst>
              <a:ext uri="{FF2B5EF4-FFF2-40B4-BE49-F238E27FC236}">
                <a16:creationId xmlns:a16="http://schemas.microsoft.com/office/drawing/2014/main" id="{4C8A036F-2E21-4CC9-8820-BC4D43355372}"/>
              </a:ext>
            </a:extLst>
          </p:cNvPr>
          <p:cNvSpPr txBox="1"/>
          <p:nvPr/>
        </p:nvSpPr>
        <p:spPr>
          <a:xfrm>
            <a:off x="572608" y="3336445"/>
            <a:ext cx="4465468" cy="461665"/>
          </a:xfrm>
          <a:prstGeom prst="rect">
            <a:avLst/>
          </a:prstGeom>
        </p:spPr>
        <p:txBody>
          <a:bodyPr vert="horz" lIns="91440" tIns="45720" rIns="91440" bIns="45720" rtlCol="0">
            <a:normAutofit/>
          </a:bodyPr>
          <a:lstStyle>
            <a:defPPr>
              <a:defRPr lang="en-US"/>
            </a:defPPr>
            <a:lvl1pPr marL="457200" indent="-457200">
              <a:spcBef>
                <a:spcPts val="1000"/>
              </a:spcBef>
              <a:spcAft>
                <a:spcPts val="0"/>
              </a:spcAft>
              <a:buClr>
                <a:schemeClr val="accent1"/>
              </a:buClr>
              <a:buSzPct val="80000"/>
              <a:buFont typeface="+mj-lt"/>
              <a:buAutoNum type="arabicPeriod"/>
              <a:defRPr sz="24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r>
              <a:rPr lang="fr-FR" dirty="0">
                <a:solidFill>
                  <a:srgbClr val="1F9584"/>
                </a:solidFill>
              </a:rPr>
              <a:t>3-</a:t>
            </a:r>
            <a:r>
              <a:rPr lang="fr-FR" dirty="0">
                <a:solidFill>
                  <a:srgbClr val="FFC000"/>
                </a:solidFill>
              </a:rPr>
              <a:t> Définition de la stratégie</a:t>
            </a:r>
          </a:p>
        </p:txBody>
      </p:sp>
      <p:sp>
        <p:nvSpPr>
          <p:cNvPr id="7" name="ZoneTexte 6">
            <a:extLst>
              <a:ext uri="{FF2B5EF4-FFF2-40B4-BE49-F238E27FC236}">
                <a16:creationId xmlns:a16="http://schemas.microsoft.com/office/drawing/2014/main" id="{398105DB-36A9-4251-8098-FDF6CB101BCF}"/>
              </a:ext>
            </a:extLst>
          </p:cNvPr>
          <p:cNvSpPr txBox="1"/>
          <p:nvPr/>
        </p:nvSpPr>
        <p:spPr>
          <a:xfrm>
            <a:off x="572608" y="4866239"/>
            <a:ext cx="5551342" cy="461665"/>
          </a:xfrm>
          <a:prstGeom prst="rect">
            <a:avLst/>
          </a:prstGeom>
        </p:spPr>
        <p:txBody>
          <a:bodyPr vert="horz" lIns="91440" tIns="45720" rIns="91440" bIns="45720" rtlCol="0">
            <a:normAutofit/>
          </a:bodyPr>
          <a:lstStyle>
            <a:defPPr>
              <a:defRPr lang="en-US"/>
            </a:defPPr>
            <a:lvl1pPr marL="457200" indent="-457200">
              <a:spcBef>
                <a:spcPts val="1000"/>
              </a:spcBef>
              <a:spcAft>
                <a:spcPts val="0"/>
              </a:spcAft>
              <a:buClr>
                <a:schemeClr val="accent1"/>
              </a:buClr>
              <a:buSzPct val="80000"/>
              <a:buFont typeface="+mj-lt"/>
              <a:buAutoNum type="arabicPeriod"/>
              <a:defRPr sz="24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r>
              <a:rPr lang="fr-FR" dirty="0">
                <a:solidFill>
                  <a:srgbClr val="1F9584"/>
                </a:solidFill>
              </a:rPr>
              <a:t>5- </a:t>
            </a:r>
            <a:r>
              <a:rPr lang="fr-FR" dirty="0">
                <a:solidFill>
                  <a:srgbClr val="FFC000"/>
                </a:solidFill>
              </a:rPr>
              <a:t>Communication et labels</a:t>
            </a:r>
          </a:p>
        </p:txBody>
      </p:sp>
      <p:sp>
        <p:nvSpPr>
          <p:cNvPr id="11" name="ZoneTexte 10">
            <a:extLst>
              <a:ext uri="{FF2B5EF4-FFF2-40B4-BE49-F238E27FC236}">
                <a16:creationId xmlns:a16="http://schemas.microsoft.com/office/drawing/2014/main" id="{A1EC39EE-847E-4D49-A174-96F530B35870}"/>
              </a:ext>
            </a:extLst>
          </p:cNvPr>
          <p:cNvSpPr txBox="1"/>
          <p:nvPr/>
        </p:nvSpPr>
        <p:spPr>
          <a:xfrm>
            <a:off x="572608" y="4101342"/>
            <a:ext cx="4465468" cy="461665"/>
          </a:xfrm>
          <a:prstGeom prst="rect">
            <a:avLst/>
          </a:prstGeom>
        </p:spPr>
        <p:txBody>
          <a:bodyPr vert="horz" lIns="91440" tIns="45720" rIns="91440" bIns="45720" rtlCol="0">
            <a:normAutofit/>
          </a:bodyPr>
          <a:lstStyle>
            <a:defPPr>
              <a:defRPr lang="en-US"/>
            </a:defPPr>
            <a:lvl1pPr marL="457200" indent="-457200">
              <a:spcBef>
                <a:spcPts val="1000"/>
              </a:spcBef>
              <a:spcAft>
                <a:spcPts val="0"/>
              </a:spcAft>
              <a:buClr>
                <a:schemeClr val="accent1"/>
              </a:buClr>
              <a:buSzPct val="80000"/>
              <a:buFont typeface="+mj-lt"/>
              <a:buAutoNum type="arabicPeriod"/>
              <a:defRPr sz="2400" b="1">
                <a:solidFill>
                  <a:srgbClr val="7030A0"/>
                </a:solidFill>
              </a:defRPr>
            </a:lvl1pPr>
            <a:lvl2pPr marL="742950" indent="-285750">
              <a:spcBef>
                <a:spcPts val="1000"/>
              </a:spcBef>
              <a:spcAft>
                <a:spcPts val="0"/>
              </a:spcAft>
              <a:buClr>
                <a:schemeClr val="accent1"/>
              </a:buClr>
              <a:buSzPct val="80000"/>
              <a:buFont typeface="Wingdings 3" charset="2"/>
              <a:buChar char=""/>
              <a:defRPr sz="1600">
                <a:solidFill>
                  <a:schemeClr val="tx1">
                    <a:lumMod val="75000"/>
                    <a:lumOff val="25000"/>
                  </a:schemeClr>
                </a:solidFill>
              </a:defRPr>
            </a:lvl2pPr>
            <a:lvl3pPr marL="1143000" indent="-228600">
              <a:spcBef>
                <a:spcPts val="1000"/>
              </a:spcBef>
              <a:spcAft>
                <a:spcPts val="0"/>
              </a:spcAft>
              <a:buClr>
                <a:schemeClr val="accent1"/>
              </a:buClr>
              <a:buSzPct val="80000"/>
              <a:buFont typeface="Wingdings 3" charset="2"/>
              <a:buChar char=""/>
              <a:defRPr sz="1400">
                <a:solidFill>
                  <a:schemeClr val="tx1">
                    <a:lumMod val="75000"/>
                    <a:lumOff val="25000"/>
                  </a:schemeClr>
                </a:solidFill>
              </a:defRPr>
            </a:lvl3pPr>
            <a:lvl4pPr marL="1600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4pPr>
            <a:lvl5pPr marL="20574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5pPr>
            <a:lvl6pPr marL="25146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6pPr>
            <a:lvl7pPr marL="29718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7pPr>
            <a:lvl8pPr marL="34290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8pPr>
            <a:lvl9pPr marL="3886200" indent="-228600">
              <a:spcBef>
                <a:spcPts val="1000"/>
              </a:spcBef>
              <a:spcAft>
                <a:spcPts val="0"/>
              </a:spcAft>
              <a:buClr>
                <a:schemeClr val="accent1"/>
              </a:buClr>
              <a:buSzPct val="80000"/>
              <a:buFont typeface="Wingdings 3" charset="2"/>
              <a:buChar char=""/>
              <a:defRPr sz="1200">
                <a:solidFill>
                  <a:schemeClr val="tx1">
                    <a:lumMod val="75000"/>
                    <a:lumOff val="25000"/>
                  </a:schemeClr>
                </a:solidFill>
              </a:defRPr>
            </a:lvl9pPr>
          </a:lstStyle>
          <a:p>
            <a:pPr marL="0" indent="0">
              <a:buNone/>
            </a:pPr>
            <a:r>
              <a:rPr lang="fr-FR" dirty="0">
                <a:solidFill>
                  <a:srgbClr val="1F9584"/>
                </a:solidFill>
              </a:rPr>
              <a:t>4- </a:t>
            </a:r>
            <a:r>
              <a:rPr lang="fr-FR" dirty="0">
                <a:solidFill>
                  <a:srgbClr val="FFC000"/>
                </a:solidFill>
              </a:rPr>
              <a:t>Plans d’actions et KPI</a:t>
            </a:r>
          </a:p>
        </p:txBody>
      </p:sp>
      <p:sp>
        <p:nvSpPr>
          <p:cNvPr id="12" name="Titre 1">
            <a:extLst>
              <a:ext uri="{FF2B5EF4-FFF2-40B4-BE49-F238E27FC236}">
                <a16:creationId xmlns:a16="http://schemas.microsoft.com/office/drawing/2014/main" id="{F1F46715-3D9E-408B-9C51-7EA3B6032EA6}"/>
              </a:ext>
            </a:extLst>
          </p:cNvPr>
          <p:cNvSpPr>
            <a:spLocks noGrp="1"/>
          </p:cNvSpPr>
          <p:nvPr>
            <p:ph type="title"/>
          </p:nvPr>
        </p:nvSpPr>
        <p:spPr>
          <a:xfrm>
            <a:off x="572608" y="292962"/>
            <a:ext cx="9881417" cy="1378156"/>
          </a:xfrm>
        </p:spPr>
        <p:txBody>
          <a:bodyPr/>
          <a:lstStyle/>
          <a:p>
            <a:r>
              <a:rPr lang="fr-FR" b="1" dirty="0"/>
              <a:t>Les 5 étapes pour intégrer la démarche</a:t>
            </a:r>
          </a:p>
        </p:txBody>
      </p:sp>
      <p:pic>
        <p:nvPicPr>
          <p:cNvPr id="4" name="Image 3">
            <a:extLst>
              <a:ext uri="{FF2B5EF4-FFF2-40B4-BE49-F238E27FC236}">
                <a16:creationId xmlns:a16="http://schemas.microsoft.com/office/drawing/2014/main" id="{C609A5EF-545E-481D-912E-47B484F2C08C}"/>
              </a:ext>
            </a:extLst>
          </p:cNvPr>
          <p:cNvPicPr>
            <a:picLocks noChangeAspect="1"/>
          </p:cNvPicPr>
          <p:nvPr/>
        </p:nvPicPr>
        <p:blipFill>
          <a:blip r:embed="rId3"/>
          <a:stretch>
            <a:fillRect/>
          </a:stretch>
        </p:blipFill>
        <p:spPr>
          <a:xfrm>
            <a:off x="4723654" y="1515709"/>
            <a:ext cx="7280655" cy="4095368"/>
          </a:xfrm>
          <a:prstGeom prst="rect">
            <a:avLst/>
          </a:prstGeom>
        </p:spPr>
      </p:pic>
    </p:spTree>
    <p:extLst>
      <p:ext uri="{BB962C8B-B14F-4D97-AF65-F5344CB8AC3E}">
        <p14:creationId xmlns:p14="http://schemas.microsoft.com/office/powerpoint/2010/main" val="24214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7E9E7B70-B353-4D37-AD76-7D4CB7E7134B}"/>
              </a:ext>
            </a:extLst>
          </p:cNvPr>
          <p:cNvPicPr>
            <a:picLocks noChangeAspect="1"/>
          </p:cNvPicPr>
          <p:nvPr/>
        </p:nvPicPr>
        <p:blipFill>
          <a:blip r:embed="rId2"/>
          <a:stretch>
            <a:fillRect/>
          </a:stretch>
        </p:blipFill>
        <p:spPr>
          <a:xfrm>
            <a:off x="677334" y="6248400"/>
            <a:ext cx="2420322" cy="487722"/>
          </a:xfrm>
          <a:prstGeom prst="rect">
            <a:avLst/>
          </a:prstGeom>
        </p:spPr>
      </p:pic>
      <p:sp>
        <p:nvSpPr>
          <p:cNvPr id="9" name="Titre 8">
            <a:extLst>
              <a:ext uri="{FF2B5EF4-FFF2-40B4-BE49-F238E27FC236}">
                <a16:creationId xmlns:a16="http://schemas.microsoft.com/office/drawing/2014/main" id="{36267A87-05AD-4E10-97B2-A43898B9C8EA}"/>
              </a:ext>
            </a:extLst>
          </p:cNvPr>
          <p:cNvSpPr>
            <a:spLocks noGrp="1"/>
          </p:cNvSpPr>
          <p:nvPr>
            <p:ph type="title"/>
          </p:nvPr>
        </p:nvSpPr>
        <p:spPr>
          <a:xfrm>
            <a:off x="2080005" y="197791"/>
            <a:ext cx="8596668" cy="1320800"/>
          </a:xfrm>
        </p:spPr>
        <p:txBody>
          <a:bodyPr/>
          <a:lstStyle/>
          <a:p>
            <a:r>
              <a:rPr lang="fr-FR" b="1" dirty="0"/>
              <a:t>Cadrage de la démarche</a:t>
            </a:r>
          </a:p>
        </p:txBody>
      </p:sp>
      <p:sp>
        <p:nvSpPr>
          <p:cNvPr id="11" name="Espace réservé du contenu 10">
            <a:extLst>
              <a:ext uri="{FF2B5EF4-FFF2-40B4-BE49-F238E27FC236}">
                <a16:creationId xmlns:a16="http://schemas.microsoft.com/office/drawing/2014/main" id="{79C25A04-4EEB-4B5E-AF7E-F9FFF78C980A}"/>
              </a:ext>
            </a:extLst>
          </p:cNvPr>
          <p:cNvSpPr>
            <a:spLocks noGrp="1"/>
          </p:cNvSpPr>
          <p:nvPr>
            <p:ph idx="1"/>
          </p:nvPr>
        </p:nvSpPr>
        <p:spPr>
          <a:xfrm>
            <a:off x="824392" y="5127940"/>
            <a:ext cx="7126138" cy="897682"/>
          </a:xfrm>
          <a:noFill/>
        </p:spPr>
        <p:txBody>
          <a:bodyPr wrap="square" rtlCol="0">
            <a:spAutoFit/>
          </a:bodyPr>
          <a:lstStyle/>
          <a:p>
            <a:pPr marL="285750" indent="-285750">
              <a:buClr>
                <a:srgbClr val="90C226"/>
              </a:buClr>
              <a:buFont typeface="Wingdings" panose="05000000000000000000" pitchFamily="2" charset="2"/>
              <a:buChar char="ü"/>
            </a:pPr>
            <a:r>
              <a:rPr lang="fr-FR" sz="2200" b="1" dirty="0">
                <a:solidFill>
                  <a:srgbClr val="7030A0"/>
                </a:solidFill>
                <a:latin typeface="Trebuchet MS" panose="020B0603020202020204"/>
              </a:rPr>
              <a:t>Valider le planning de réalisation</a:t>
            </a:r>
          </a:p>
          <a:p>
            <a:pPr marL="285750" indent="-285750">
              <a:buClr>
                <a:srgbClr val="90C226"/>
              </a:buClr>
              <a:buFont typeface="Wingdings" panose="05000000000000000000" pitchFamily="2" charset="2"/>
              <a:buChar char="ü"/>
            </a:pPr>
            <a:endParaRPr lang="fr-FR" sz="2200" b="1" dirty="0">
              <a:solidFill>
                <a:srgbClr val="7030A0"/>
              </a:solidFill>
              <a:latin typeface="Trebuchet MS" panose="020B0603020202020204"/>
            </a:endParaRPr>
          </a:p>
        </p:txBody>
      </p:sp>
      <p:sp>
        <p:nvSpPr>
          <p:cNvPr id="12" name="ZoneTexte 11">
            <a:extLst>
              <a:ext uri="{FF2B5EF4-FFF2-40B4-BE49-F238E27FC236}">
                <a16:creationId xmlns:a16="http://schemas.microsoft.com/office/drawing/2014/main" id="{A09373E3-0DB3-48B2-B712-C4BE483F4189}"/>
              </a:ext>
            </a:extLst>
          </p:cNvPr>
          <p:cNvSpPr txBox="1"/>
          <p:nvPr/>
        </p:nvSpPr>
        <p:spPr>
          <a:xfrm>
            <a:off x="853655" y="1637207"/>
            <a:ext cx="3400147" cy="43088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1000"/>
              </a:spcBef>
              <a:spcAft>
                <a:spcPts val="0"/>
              </a:spcAft>
              <a:buClr>
                <a:srgbClr val="90C226"/>
              </a:buClr>
              <a:buSzPct val="80000"/>
              <a:buFont typeface="Wingdings" panose="05000000000000000000" pitchFamily="2" charset="2"/>
              <a:buChar char="ü"/>
              <a:tabLst/>
              <a:defRPr/>
            </a:pPr>
            <a:r>
              <a:rPr kumimoji="0" lang="fr-FR" sz="2200" b="1" i="0" u="none" strike="noStrike" kern="1200" cap="none" spc="0" normalizeH="0" baseline="0" noProof="0" dirty="0">
                <a:ln>
                  <a:noFill/>
                </a:ln>
                <a:solidFill>
                  <a:srgbClr val="7030A0"/>
                </a:solidFill>
                <a:effectLst/>
                <a:uLnTx/>
                <a:uFillTx/>
                <a:latin typeface="Trebuchet MS" panose="020B0603020202020204"/>
                <a:ea typeface="+mn-ea"/>
                <a:cs typeface="+mn-cs"/>
              </a:rPr>
              <a:t>Définir le périmètre </a:t>
            </a:r>
          </a:p>
        </p:txBody>
      </p:sp>
      <p:sp>
        <p:nvSpPr>
          <p:cNvPr id="13" name="ZoneTexte 12">
            <a:extLst>
              <a:ext uri="{FF2B5EF4-FFF2-40B4-BE49-F238E27FC236}">
                <a16:creationId xmlns:a16="http://schemas.microsoft.com/office/drawing/2014/main" id="{E9146A26-2BB2-468E-8A51-B15FB87C7B41}"/>
              </a:ext>
            </a:extLst>
          </p:cNvPr>
          <p:cNvSpPr txBox="1"/>
          <p:nvPr/>
        </p:nvSpPr>
        <p:spPr>
          <a:xfrm>
            <a:off x="853655" y="2476357"/>
            <a:ext cx="5736206" cy="430887"/>
          </a:xfrm>
          <a:prstGeom prst="rect">
            <a:avLst/>
          </a:prstGeom>
          <a:noFill/>
        </p:spPr>
        <p:txBody>
          <a:bodyPr wrap="square" rtlCol="0">
            <a:spAutoFit/>
          </a:bodyPr>
          <a:lstStyle>
            <a:defPPr>
              <a:defRPr lang="en-US"/>
            </a:defPPr>
            <a:lvl1pPr marL="285750" marR="0" lvl="0" indent="-285750" fontAlgn="auto">
              <a:lnSpc>
                <a:spcPct val="100000"/>
              </a:lnSpc>
              <a:spcBef>
                <a:spcPts val="1000"/>
              </a:spcBef>
              <a:spcAft>
                <a:spcPts val="0"/>
              </a:spcAft>
              <a:buClr>
                <a:srgbClr val="90C226"/>
              </a:buClr>
              <a:buSzPct val="80000"/>
              <a:buFont typeface="Wingdings" panose="05000000000000000000" pitchFamily="2" charset="2"/>
              <a:buChar char="ü"/>
              <a:tabLst/>
              <a:defRPr kumimoji="0" b="1" i="0" u="none" strike="noStrike" cap="none" spc="0" normalizeH="0" baseline="0">
                <a:ln>
                  <a:noFill/>
                </a:ln>
                <a:solidFill>
                  <a:srgbClr val="7030A0"/>
                </a:solidFill>
                <a:effectLst/>
                <a:uLnTx/>
                <a:uFillTx/>
                <a:latin typeface="Trebuchet MS" panose="020B0603020202020204"/>
              </a:defRPr>
            </a:lvl1pPr>
          </a:lstStyle>
          <a:p>
            <a:r>
              <a:rPr lang="fr-FR" sz="2200" dirty="0"/>
              <a:t>Référents internes et comité de suivi</a:t>
            </a:r>
          </a:p>
        </p:txBody>
      </p:sp>
      <p:sp>
        <p:nvSpPr>
          <p:cNvPr id="14" name="ZoneTexte 13">
            <a:extLst>
              <a:ext uri="{FF2B5EF4-FFF2-40B4-BE49-F238E27FC236}">
                <a16:creationId xmlns:a16="http://schemas.microsoft.com/office/drawing/2014/main" id="{3262E1BD-DBFA-44E2-9AD1-1C962BF13166}"/>
              </a:ext>
            </a:extLst>
          </p:cNvPr>
          <p:cNvSpPr txBox="1"/>
          <p:nvPr/>
        </p:nvSpPr>
        <p:spPr>
          <a:xfrm>
            <a:off x="827021" y="4362992"/>
            <a:ext cx="5979761" cy="430887"/>
          </a:xfrm>
          <a:prstGeom prst="rect">
            <a:avLst/>
          </a:prstGeom>
          <a:noFill/>
        </p:spPr>
        <p:txBody>
          <a:bodyPr wrap="square" rtlCol="0">
            <a:spAutoFit/>
          </a:bodyPr>
          <a:lstStyle>
            <a:defPPr>
              <a:defRPr lang="en-US"/>
            </a:defPPr>
            <a:lvl1pPr marL="285750" marR="0" lvl="0" indent="-285750" fontAlgn="auto">
              <a:lnSpc>
                <a:spcPct val="100000"/>
              </a:lnSpc>
              <a:spcBef>
                <a:spcPts val="1000"/>
              </a:spcBef>
              <a:spcAft>
                <a:spcPts val="0"/>
              </a:spcAft>
              <a:buClr>
                <a:srgbClr val="90C226"/>
              </a:buClr>
              <a:buSzPct val="80000"/>
              <a:buFont typeface="Wingdings" panose="05000000000000000000" pitchFamily="2" charset="2"/>
              <a:buChar char="ü"/>
              <a:tabLst/>
              <a:defRPr kumimoji="0" b="1" i="0" u="none" strike="noStrike" cap="none" spc="0" normalizeH="0" baseline="0">
                <a:ln>
                  <a:noFill/>
                </a:ln>
                <a:solidFill>
                  <a:srgbClr val="7030A0"/>
                </a:solidFill>
                <a:effectLst/>
                <a:uLnTx/>
                <a:uFillTx/>
                <a:latin typeface="Trebuchet MS" panose="020B0603020202020204"/>
              </a:defRPr>
            </a:lvl1pPr>
          </a:lstStyle>
          <a:p>
            <a:r>
              <a:rPr lang="fr-FR" sz="2200" dirty="0"/>
              <a:t>Ressources et budget</a:t>
            </a:r>
          </a:p>
        </p:txBody>
      </p:sp>
      <p:sp>
        <p:nvSpPr>
          <p:cNvPr id="15" name="ZoneTexte 14">
            <a:extLst>
              <a:ext uri="{FF2B5EF4-FFF2-40B4-BE49-F238E27FC236}">
                <a16:creationId xmlns:a16="http://schemas.microsoft.com/office/drawing/2014/main" id="{B8880447-668C-41F3-89E2-E03A03FF4EAB}"/>
              </a:ext>
            </a:extLst>
          </p:cNvPr>
          <p:cNvSpPr txBox="1"/>
          <p:nvPr/>
        </p:nvSpPr>
        <p:spPr>
          <a:xfrm>
            <a:off x="824391" y="3259491"/>
            <a:ext cx="7439487" cy="769441"/>
          </a:xfrm>
          <a:prstGeom prst="rect">
            <a:avLst/>
          </a:prstGeom>
          <a:noFill/>
        </p:spPr>
        <p:txBody>
          <a:bodyPr wrap="square" rtlCol="0">
            <a:spAutoFit/>
          </a:bodyPr>
          <a:lstStyle>
            <a:defPPr>
              <a:defRPr lang="en-US"/>
            </a:defPPr>
            <a:lvl1pPr marL="285750" marR="0" lvl="0" indent="-285750" fontAlgn="auto">
              <a:lnSpc>
                <a:spcPct val="100000"/>
              </a:lnSpc>
              <a:spcBef>
                <a:spcPts val="1000"/>
              </a:spcBef>
              <a:spcAft>
                <a:spcPts val="0"/>
              </a:spcAft>
              <a:buClr>
                <a:srgbClr val="90C226"/>
              </a:buClr>
              <a:buSzPct val="80000"/>
              <a:buFont typeface="Wingdings" panose="05000000000000000000" pitchFamily="2" charset="2"/>
              <a:buChar char="ü"/>
              <a:tabLst/>
              <a:defRPr kumimoji="0" b="1" i="0" u="none" strike="noStrike" cap="none" spc="0" normalizeH="0" baseline="0">
                <a:ln>
                  <a:noFill/>
                </a:ln>
                <a:solidFill>
                  <a:srgbClr val="7030A0"/>
                </a:solidFill>
                <a:effectLst/>
                <a:uLnTx/>
                <a:uFillTx/>
                <a:latin typeface="Trebuchet MS" panose="020B0603020202020204"/>
              </a:defRPr>
            </a:lvl1pPr>
          </a:lstStyle>
          <a:p>
            <a:r>
              <a:rPr lang="fr-FR" sz="2200" dirty="0"/>
              <a:t>Valider le choix du référentiel (Global Compact, GRI, ISO 26000, ODD, etc.) et la méthodologie</a:t>
            </a:r>
          </a:p>
        </p:txBody>
      </p:sp>
      <p:sp>
        <p:nvSpPr>
          <p:cNvPr id="16" name="ZoneTexte 15">
            <a:extLst>
              <a:ext uri="{FF2B5EF4-FFF2-40B4-BE49-F238E27FC236}">
                <a16:creationId xmlns:a16="http://schemas.microsoft.com/office/drawing/2014/main" id="{6D7BA5E5-18DC-43BE-B7BC-47F76EA81083}"/>
              </a:ext>
            </a:extLst>
          </p:cNvPr>
          <p:cNvSpPr txBox="1"/>
          <p:nvPr/>
        </p:nvSpPr>
        <p:spPr>
          <a:xfrm>
            <a:off x="6560598" y="1537762"/>
            <a:ext cx="7439487" cy="430887"/>
          </a:xfrm>
          <a:prstGeom prst="rect">
            <a:avLst/>
          </a:prstGeom>
          <a:noFill/>
        </p:spPr>
        <p:txBody>
          <a:bodyPr wrap="square" rtlCol="0">
            <a:spAutoFit/>
          </a:bodyPr>
          <a:lstStyle/>
          <a:p>
            <a:r>
              <a:rPr lang="fr-FR" sz="2200" b="1" dirty="0">
                <a:solidFill>
                  <a:srgbClr val="FF0000"/>
                </a:solidFill>
              </a:rPr>
              <a:t>ET ENSUITE COMMUNIQUER AUX EQUIPES</a:t>
            </a:r>
          </a:p>
        </p:txBody>
      </p:sp>
      <p:pic>
        <p:nvPicPr>
          <p:cNvPr id="18" name="Image 17">
            <a:extLst>
              <a:ext uri="{FF2B5EF4-FFF2-40B4-BE49-F238E27FC236}">
                <a16:creationId xmlns:a16="http://schemas.microsoft.com/office/drawing/2014/main" id="{DF28C463-34B4-470F-9EBE-53C41765E7C5}"/>
              </a:ext>
            </a:extLst>
          </p:cNvPr>
          <p:cNvPicPr>
            <a:picLocks noChangeAspect="1"/>
          </p:cNvPicPr>
          <p:nvPr/>
        </p:nvPicPr>
        <p:blipFill>
          <a:blip r:embed="rId3"/>
          <a:stretch>
            <a:fillRect/>
          </a:stretch>
        </p:blipFill>
        <p:spPr>
          <a:xfrm>
            <a:off x="8540752" y="2393294"/>
            <a:ext cx="2734646" cy="2734646"/>
          </a:xfrm>
          <a:prstGeom prst="rect">
            <a:avLst/>
          </a:prstGeom>
        </p:spPr>
      </p:pic>
    </p:spTree>
    <p:extLst>
      <p:ext uri="{BB962C8B-B14F-4D97-AF65-F5344CB8AC3E}">
        <p14:creationId xmlns:p14="http://schemas.microsoft.com/office/powerpoint/2010/main" val="11196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p:bldP spid="14" grpId="0"/>
      <p:bldP spid="15" grpId="0"/>
      <p:bldP spid="16" grpId="0"/>
    </p:bld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Template>
  <TotalTime>12447</TotalTime>
  <Words>1854</Words>
  <Application>Microsoft Office PowerPoint</Application>
  <PresentationFormat>Grand écran</PresentationFormat>
  <Paragraphs>209</Paragraphs>
  <Slides>32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32</vt:i4>
      </vt:variant>
    </vt:vector>
  </HeadingPairs>
  <TitlesOfParts>
    <vt:vector size="40" baseType="lpstr">
      <vt:lpstr>Arial</vt:lpstr>
      <vt:lpstr>Courier New</vt:lpstr>
      <vt:lpstr>Open Sans</vt:lpstr>
      <vt:lpstr>Open Sans Bold</vt:lpstr>
      <vt:lpstr>Trebuchet MS</vt:lpstr>
      <vt:lpstr>Wingdings</vt:lpstr>
      <vt:lpstr>Wingdings 3</vt:lpstr>
      <vt:lpstr>Facette</vt:lpstr>
      <vt:lpstr>BIENVENUE  Intégrer une démarche RSE</vt:lpstr>
      <vt:lpstr>Présentation PowerPoint</vt:lpstr>
      <vt:lpstr>Présentation PowerPoint</vt:lpstr>
      <vt:lpstr>Quelle(s) motivations et objectifs ?</vt:lpstr>
      <vt:lpstr>Ressources à mobiliser</vt:lpstr>
      <vt:lpstr>Embarquer les collaborateurs</vt:lpstr>
      <vt:lpstr>Mobiliser les parties prenantes</vt:lpstr>
      <vt:lpstr>Les 5 étapes pour intégrer la démarche</vt:lpstr>
      <vt:lpstr>Cadrage de la démarche</vt:lpstr>
      <vt:lpstr>Diagnostic maturité RSE</vt:lpstr>
      <vt:lpstr>Etablir une stratégie RSE</vt:lpstr>
      <vt:lpstr>La cartographie des parties prenantes</vt:lpstr>
      <vt:lpstr>La matrice de matérialité</vt:lpstr>
      <vt:lpstr>La matrice de matérialité</vt:lpstr>
      <vt:lpstr>Plan d’actions, KPI et reporting</vt:lpstr>
      <vt:lpstr>Communication</vt:lpstr>
      <vt:lpstr>Les labels RSE</vt:lpstr>
      <vt:lpstr>Les labels RSE</vt:lpstr>
      <vt:lpstr>Présentation PowerPoint</vt:lpstr>
      <vt:lpstr>Présentation PowerPoint</vt:lpstr>
      <vt:lpstr>Focus sur La norme « Engagé RSE »</vt:lpstr>
      <vt:lpstr>Présentation PowerPoint</vt:lpstr>
      <vt:lpstr>Présentation PowerPoint</vt:lpstr>
      <vt:lpstr>Actions - Gouvernance</vt:lpstr>
      <vt:lpstr>Action - Loyauté des pratiques </vt:lpstr>
      <vt:lpstr>Actions - Droits de l’Homme </vt:lpstr>
      <vt:lpstr>Actions - Clients  </vt:lpstr>
      <vt:lpstr>Actions - Territoire</vt:lpstr>
      <vt:lpstr>Action - Environnement </vt:lpstr>
      <vt:lpstr>Actions - Collaborateurs</vt:lpstr>
      <vt:lpstr>Actions - Collaborateurs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à votre formation RSE Webinaire n°1 : Les fondamentaux</dc:title>
  <dc:creator>Géraldine Karbouch</dc:creator>
  <cp:lastModifiedBy>Géraldine Karbouch</cp:lastModifiedBy>
  <cp:revision>144</cp:revision>
  <dcterms:created xsi:type="dcterms:W3CDTF">2023-03-03T14:40:06Z</dcterms:created>
  <dcterms:modified xsi:type="dcterms:W3CDTF">2023-04-26T13:02:51Z</dcterms:modified>
</cp:coreProperties>
</file>